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1"/>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70" r:id="rId14"/>
    <p:sldId id="269" r:id="rId15"/>
    <p:sldId id="273"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361" r:id="rId31"/>
    <p:sldId id="362" r:id="rId32"/>
    <p:sldId id="286" r:id="rId33"/>
    <p:sldId id="287" r:id="rId34"/>
    <p:sldId id="288" r:id="rId35"/>
    <p:sldId id="290" r:id="rId36"/>
    <p:sldId id="289" r:id="rId37"/>
    <p:sldId id="291" r:id="rId38"/>
    <p:sldId id="292" r:id="rId39"/>
    <p:sldId id="293" r:id="rId40"/>
    <p:sldId id="294" r:id="rId41"/>
    <p:sldId id="295" r:id="rId42"/>
    <p:sldId id="296" r:id="rId43"/>
    <p:sldId id="298" r:id="rId44"/>
    <p:sldId id="299" r:id="rId45"/>
    <p:sldId id="300" r:id="rId46"/>
    <p:sldId id="297" r:id="rId47"/>
    <p:sldId id="301" r:id="rId48"/>
    <p:sldId id="302" r:id="rId49"/>
    <p:sldId id="303" r:id="rId50"/>
    <p:sldId id="304" r:id="rId51"/>
    <p:sldId id="305" r:id="rId52"/>
    <p:sldId id="306" r:id="rId53"/>
    <p:sldId id="308" r:id="rId54"/>
    <p:sldId id="370" r:id="rId55"/>
    <p:sldId id="307" r:id="rId56"/>
    <p:sldId id="314" r:id="rId57"/>
    <p:sldId id="315" r:id="rId58"/>
    <p:sldId id="309" r:id="rId59"/>
    <p:sldId id="311" r:id="rId60"/>
    <p:sldId id="312" r:id="rId61"/>
    <p:sldId id="313" r:id="rId62"/>
    <p:sldId id="316" r:id="rId63"/>
    <p:sldId id="318" r:id="rId64"/>
    <p:sldId id="317" r:id="rId65"/>
    <p:sldId id="319" r:id="rId66"/>
    <p:sldId id="320" r:id="rId67"/>
    <p:sldId id="321" r:id="rId68"/>
    <p:sldId id="322" r:id="rId69"/>
    <p:sldId id="323" r:id="rId70"/>
    <p:sldId id="324" r:id="rId71"/>
    <p:sldId id="325" r:id="rId72"/>
    <p:sldId id="372" r:id="rId73"/>
    <p:sldId id="326" r:id="rId74"/>
    <p:sldId id="327" r:id="rId75"/>
    <p:sldId id="328" r:id="rId76"/>
    <p:sldId id="338" r:id="rId77"/>
    <p:sldId id="339" r:id="rId78"/>
    <p:sldId id="342" r:id="rId79"/>
    <p:sldId id="341" r:id="rId80"/>
    <p:sldId id="344" r:id="rId81"/>
    <p:sldId id="345" r:id="rId82"/>
    <p:sldId id="329" r:id="rId83"/>
    <p:sldId id="330" r:id="rId84"/>
    <p:sldId id="331" r:id="rId85"/>
    <p:sldId id="332" r:id="rId86"/>
    <p:sldId id="333" r:id="rId87"/>
    <p:sldId id="334" r:id="rId88"/>
    <p:sldId id="335" r:id="rId89"/>
    <p:sldId id="336" r:id="rId90"/>
    <p:sldId id="337" r:id="rId91"/>
    <p:sldId id="371" r:id="rId92"/>
    <p:sldId id="346" r:id="rId93"/>
    <p:sldId id="364" r:id="rId94"/>
    <p:sldId id="348" r:id="rId95"/>
    <p:sldId id="349" r:id="rId96"/>
    <p:sldId id="350" r:id="rId97"/>
    <p:sldId id="347" r:id="rId98"/>
    <p:sldId id="351" r:id="rId99"/>
    <p:sldId id="355" r:id="rId100"/>
    <p:sldId id="352" r:id="rId101"/>
    <p:sldId id="353" r:id="rId102"/>
    <p:sldId id="368" r:id="rId103"/>
    <p:sldId id="354" r:id="rId104"/>
    <p:sldId id="356" r:id="rId105"/>
    <p:sldId id="357" r:id="rId106"/>
    <p:sldId id="358" r:id="rId107"/>
    <p:sldId id="359" r:id="rId108"/>
    <p:sldId id="365" r:id="rId109"/>
    <p:sldId id="369" r:id="rId1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6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0E5FA1-122D-49DB-ACAF-3817A92DDC08}" type="datetimeFigureOut">
              <a:rPr lang="en-US" smtClean="0"/>
              <a:t>9/10/2023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8D9050-EACB-477D-8C9B-3BFCED147EA6}" type="slidenum">
              <a:rPr lang="en-US" smtClean="0"/>
              <a:t>‹#›</a:t>
            </a:fld>
            <a:endParaRPr lang="en-US"/>
          </a:p>
        </p:txBody>
      </p:sp>
    </p:spTree>
    <p:extLst>
      <p:ext uri="{BB962C8B-B14F-4D97-AF65-F5344CB8AC3E}">
        <p14:creationId xmlns:p14="http://schemas.microsoft.com/office/powerpoint/2010/main" val="36120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57EC80E-2BD1-4480-B906-F0EDD1BEEA4C}" type="datetime1">
              <a:rPr lang="en-US" smtClean="0"/>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223267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BBDCC3-28DE-49E6-9F96-0816EB8D1988}" type="datetime1">
              <a:rPr lang="en-US" smtClean="0"/>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35717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F45FF0-5B36-46A3-9E87-AB7F68E5EA37}" type="datetime1">
              <a:rPr lang="en-US" smtClean="0"/>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837680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1A3F01-DFFC-4519-BDAA-4C081C4073E5}" type="datetime1">
              <a:rPr lang="en-US" smtClean="0"/>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73462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7B6275B-BA12-4EF5-9C32-95764CF6EAAB}" type="datetime1">
              <a:rPr lang="en-US" smtClean="0"/>
              <a:t>9/10/2023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174975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F18ABFF-ABD3-43D9-9736-F2DAF04773F7}" type="datetime1">
              <a:rPr lang="en-US" smtClean="0"/>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812864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CA61DE-2947-49A5-95DA-A8641E1A9AE0}" type="datetime1">
              <a:rPr lang="en-US" smtClean="0"/>
              <a:t>9/10/2023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974962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E61C564-51B1-45A8-AB0F-7DE6E5E02A13}" type="datetime1">
              <a:rPr lang="en-US" smtClean="0"/>
              <a:t>9/10/2023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0521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ADACE2-A6C4-4A2C-A393-F04DE9214E6F}" type="datetime1">
              <a:rPr lang="en-US" smtClean="0"/>
              <a:t>9/10/2023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681992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BA63A49-51A2-41B0-A552-65726D1C7B4C}" type="datetime1">
              <a:rPr lang="en-US" smtClean="0"/>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2136942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F03D96A-7A16-4643-921B-FBB1763FE447}" type="datetime1">
              <a:rPr lang="en-US" smtClean="0"/>
              <a:t>9/10/2023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180951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415D73-274F-457B-B23C-FE79EAF78767}" type="datetime1">
              <a:rPr lang="en-US" smtClean="0"/>
              <a:t>9/10/2023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EE0B45-C5B7-45BF-992F-5B9A112D8138}" type="slidenum">
              <a:rPr lang="en-US" smtClean="0"/>
              <a:t>‹#›</a:t>
            </a:fld>
            <a:endParaRPr lang="en-US" dirty="0"/>
          </a:p>
        </p:txBody>
      </p:sp>
    </p:spTree>
    <p:extLst>
      <p:ext uri="{BB962C8B-B14F-4D97-AF65-F5344CB8AC3E}">
        <p14:creationId xmlns:p14="http://schemas.microsoft.com/office/powerpoint/2010/main" val="2063784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www.liberaldictionary.com/zollinger-ellison-syndrome/"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PATHOPHYSIOLOGY</a:t>
            </a:r>
            <a:r>
              <a:rPr lang="sr-Cyrl-RS" dirty="0"/>
              <a:t> </a:t>
            </a:r>
            <a:r>
              <a:rPr lang="en-US" dirty="0"/>
              <a:t>GASTROINTESTINAL SYSTEM</a:t>
            </a:r>
          </a:p>
        </p:txBody>
      </p:sp>
      <p:pic>
        <p:nvPicPr>
          <p:cNvPr id="4"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3EE0B45-C5B7-45BF-992F-5B9A112D8138}" type="slidenum">
              <a:rPr lang="en-US" smtClean="0"/>
              <a:t>1</a:t>
            </a:fld>
            <a:endParaRPr lang="en-US" dirty="0"/>
          </a:p>
        </p:txBody>
      </p:sp>
    </p:spTree>
    <p:extLst>
      <p:ext uri="{BB962C8B-B14F-4D97-AF65-F5344CB8AC3E}">
        <p14:creationId xmlns:p14="http://schemas.microsoft.com/office/powerpoint/2010/main" val="3465592220"/>
      </p:ext>
    </p:extLst>
  </p:cSld>
  <p:clrMapOvr>
    <a:masterClrMapping/>
  </p:clrMapOvr>
  <mc:AlternateContent xmlns:mc="http://schemas.openxmlformats.org/markup-compatibility/2006" xmlns:p14="http://schemas.microsoft.com/office/powerpoint/2010/main">
    <mc:Choice Requires="p14">
      <p:transition spd="slow" p14:dur="2000" advTm="5452"/>
    </mc:Choice>
    <mc:Fallback xmlns="">
      <p:transition spd="slow" advTm="54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Division of dysphphia by place of creation</a:t>
            </a:r>
            <a:endParaRPr lang="en-US" dirty="0"/>
          </a:p>
        </p:txBody>
      </p:sp>
      <p:sp>
        <p:nvSpPr>
          <p:cNvPr id="3" name="Content Placeholder 2"/>
          <p:cNvSpPr>
            <a:spLocks noGrp="1"/>
          </p:cNvSpPr>
          <p:nvPr>
            <p:ph idx="1"/>
          </p:nvPr>
        </p:nvSpPr>
        <p:spPr/>
        <p:txBody>
          <a:bodyPr>
            <a:noAutofit/>
          </a:bodyPr>
          <a:lstStyle/>
          <a:p>
            <a:pPr marL="469900" indent="-457200">
              <a:lnSpc>
                <a:spcPct val="100000"/>
              </a:lnSpc>
              <a:spcBef>
                <a:spcPts val="1275"/>
              </a:spcBef>
              <a:buSzPct val="89062"/>
              <a:tabLst>
                <a:tab pos="355600" algn="l"/>
              </a:tabLst>
            </a:pPr>
            <a:r>
              <a:rPr lang="en-US" b="1" dirty="0">
                <a:solidFill>
                  <a:srgbClr val="C00000"/>
                </a:solidFill>
                <a:cs typeface="Times New Roman"/>
              </a:rPr>
              <a:t>oropharyngeal dysphagia</a:t>
            </a:r>
            <a:endParaRPr lang="sr-Latn-RS" b="1" dirty="0">
              <a:solidFill>
                <a:srgbClr val="C00000"/>
              </a:solidFill>
              <a:cs typeface="Times New Roman"/>
            </a:endParaRPr>
          </a:p>
          <a:p>
            <a:pPr marL="12700" indent="0">
              <a:lnSpc>
                <a:spcPct val="100000"/>
              </a:lnSpc>
              <a:spcBef>
                <a:spcPts val="1275"/>
              </a:spcBef>
              <a:buSzPct val="89062"/>
              <a:buNone/>
              <a:tabLst>
                <a:tab pos="355600" algn="l"/>
              </a:tabLst>
            </a:pPr>
            <a:r>
              <a:rPr lang="en-US" dirty="0">
                <a:cs typeface="Times New Roman"/>
              </a:rPr>
              <a:t>most often as a consequence of CNS and generalized diseases</a:t>
            </a:r>
          </a:p>
          <a:p>
            <a:pPr marL="12700" indent="0">
              <a:lnSpc>
                <a:spcPct val="100000"/>
              </a:lnSpc>
              <a:spcBef>
                <a:spcPts val="1275"/>
              </a:spcBef>
              <a:buSzPct val="89062"/>
              <a:buNone/>
              <a:tabLst>
                <a:tab pos="355600" algn="l"/>
              </a:tabLst>
            </a:pPr>
            <a:r>
              <a:rPr lang="en-US" dirty="0">
                <a:cs typeface="Times New Roman"/>
              </a:rPr>
              <a:t>muscle diseases</a:t>
            </a:r>
          </a:p>
          <a:p>
            <a:pPr marL="469900" indent="-457200">
              <a:lnSpc>
                <a:spcPct val="100000"/>
              </a:lnSpc>
              <a:spcBef>
                <a:spcPts val="1275"/>
              </a:spcBef>
              <a:buSzPct val="89062"/>
              <a:tabLst>
                <a:tab pos="355600" algn="l"/>
              </a:tabLst>
            </a:pPr>
            <a:r>
              <a:rPr lang="en-US" b="1" dirty="0">
                <a:solidFill>
                  <a:srgbClr val="C00000"/>
                </a:solidFill>
                <a:cs typeface="Times New Roman"/>
              </a:rPr>
              <a:t>esophageal dysphagia</a:t>
            </a:r>
          </a:p>
          <a:p>
            <a:pPr marL="12700" indent="0">
              <a:lnSpc>
                <a:spcPct val="100000"/>
              </a:lnSpc>
              <a:spcBef>
                <a:spcPts val="1275"/>
              </a:spcBef>
              <a:buSzPct val="89062"/>
              <a:buNone/>
              <a:tabLst>
                <a:tab pos="355600" algn="l"/>
              </a:tabLst>
            </a:pPr>
            <a:r>
              <a:rPr lang="en-US" b="1" dirty="0">
                <a:solidFill>
                  <a:srgbClr val="C00000"/>
                </a:solidFill>
                <a:cs typeface="Times New Roman"/>
              </a:rPr>
              <a:t> </a:t>
            </a:r>
            <a:r>
              <a:rPr lang="en-US" dirty="0">
                <a:cs typeface="Times New Roman"/>
              </a:rPr>
              <a:t>most often a consequence of achalasia and hiatus hernia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10</a:t>
            </a:fld>
            <a:endParaRPr lang="en-US" dirty="0"/>
          </a:p>
        </p:txBody>
      </p:sp>
    </p:spTree>
    <p:extLst>
      <p:ext uri="{BB962C8B-B14F-4D97-AF65-F5344CB8AC3E}">
        <p14:creationId xmlns:p14="http://schemas.microsoft.com/office/powerpoint/2010/main" val="1449126839"/>
      </p:ext>
    </p:extLst>
  </p:cSld>
  <p:clrMapOvr>
    <a:masterClrMapping/>
  </p:clrMapOvr>
  <mc:AlternateContent xmlns:mc="http://schemas.openxmlformats.org/markup-compatibility/2006" xmlns:p14="http://schemas.microsoft.com/office/powerpoint/2010/main">
    <mc:Choice Requires="p14">
      <p:transition spd="slow" p14:dur="2000" advTm="16532"/>
    </mc:Choice>
    <mc:Fallback xmlns="">
      <p:transition spd="slow" advTm="16532"/>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normAutofit/>
          </a:bodyPr>
          <a:lstStyle/>
          <a:p>
            <a:pPr marL="469265" indent="-457200">
              <a:lnSpc>
                <a:spcPct val="100000"/>
              </a:lnSpc>
              <a:spcBef>
                <a:spcPts val="770"/>
              </a:spcBef>
              <a:buClr>
                <a:srgbClr val="B1B1B1"/>
              </a:buClr>
              <a:buSzPct val="89285"/>
              <a:tabLst>
                <a:tab pos="356235" algn="l"/>
              </a:tabLst>
            </a:pPr>
            <a:r>
              <a:rPr lang="en-US" dirty="0">
                <a:solidFill>
                  <a:srgbClr val="C00000"/>
                </a:solidFill>
                <a:cs typeface="Times New Roman"/>
              </a:rPr>
              <a:t>long-term inflammation of the pancreas accompanied by fibrosis </a:t>
            </a:r>
            <a:r>
              <a:rPr lang="en-US" dirty="0">
                <a:cs typeface="Times New Roman"/>
              </a:rPr>
              <a:t>(&lt;10% symptoms of exocrine pancreatic insufficiency, steatorrhea)</a:t>
            </a:r>
          </a:p>
          <a:p>
            <a:pPr marL="469265" indent="-457200">
              <a:lnSpc>
                <a:spcPct val="100000"/>
              </a:lnSpc>
              <a:spcBef>
                <a:spcPts val="770"/>
              </a:spcBef>
              <a:buClr>
                <a:srgbClr val="B1B1B1"/>
              </a:buClr>
              <a:buSzPct val="89285"/>
              <a:tabLst>
                <a:tab pos="356235" algn="l"/>
              </a:tabLst>
            </a:pPr>
            <a:r>
              <a:rPr lang="en-US" dirty="0">
                <a:cs typeface="Times New Roman"/>
              </a:rPr>
              <a:t>occurs as a result of repeated acute pancreatitis</a:t>
            </a:r>
            <a:endParaRPr lang="sr-Cyrl-RS" sz="2800" spc="-5" dirty="0">
              <a:cs typeface="Times New Roman"/>
            </a:endParaRPr>
          </a:p>
          <a:p>
            <a:endParaRPr lang="en-US" dirty="0"/>
          </a:p>
        </p:txBody>
      </p:sp>
      <p:pic>
        <p:nvPicPr>
          <p:cNvPr id="27650" name="Picture 2" descr="https://pancreapedia.org/sites/default/files/fig1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0014" y="3962672"/>
            <a:ext cx="5304020" cy="275880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100</a:t>
            </a:fld>
            <a:endParaRPr lang="en-US" dirty="0"/>
          </a:p>
        </p:txBody>
      </p:sp>
    </p:spTree>
    <p:extLst>
      <p:ext uri="{BB962C8B-B14F-4D97-AF65-F5344CB8AC3E}">
        <p14:creationId xmlns:p14="http://schemas.microsoft.com/office/powerpoint/2010/main" val="3188861510"/>
      </p:ext>
    </p:extLst>
  </p:cSld>
  <p:clrMapOvr>
    <a:masterClrMapping/>
  </p:clrMapOvr>
  <mc:AlternateContent xmlns:mc="http://schemas.openxmlformats.org/markup-compatibility/2006" xmlns:p14="http://schemas.microsoft.com/office/powerpoint/2010/main">
    <mc:Choice Requires="p14">
      <p:transition spd="slow" p14:dur="2000" advTm="19290"/>
    </mc:Choice>
    <mc:Fallback xmlns="">
      <p:transition spd="slow" advTm="19290"/>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lstStyle/>
          <a:p>
            <a:pPr marL="12065" indent="0">
              <a:lnSpc>
                <a:spcPct val="100000"/>
              </a:lnSpc>
              <a:spcBef>
                <a:spcPts val="95"/>
              </a:spcBef>
              <a:buSzPct val="89285"/>
              <a:buNone/>
              <a:tabLst>
                <a:tab pos="355600" algn="l"/>
              </a:tabLst>
            </a:pPr>
            <a:r>
              <a:rPr lang="en-US" spc="-5" dirty="0">
                <a:solidFill>
                  <a:srgbClr val="330033"/>
                </a:solidFill>
                <a:cs typeface="Times New Roman"/>
              </a:rPr>
              <a:t>Etiology:</a:t>
            </a:r>
          </a:p>
          <a:p>
            <a:pPr marL="469265" indent="-457200">
              <a:lnSpc>
                <a:spcPct val="100000"/>
              </a:lnSpc>
              <a:spcBef>
                <a:spcPts val="95"/>
              </a:spcBef>
              <a:buSzPct val="89285"/>
              <a:tabLst>
                <a:tab pos="355600" algn="l"/>
              </a:tabLst>
            </a:pPr>
            <a:r>
              <a:rPr lang="en-US" spc="-5" dirty="0">
                <a:solidFill>
                  <a:srgbClr val="330033"/>
                </a:solidFill>
                <a:cs typeface="Times New Roman"/>
              </a:rPr>
              <a:t>alcoholism (90%)</a:t>
            </a:r>
          </a:p>
          <a:p>
            <a:pPr marL="469265" indent="-457200">
              <a:lnSpc>
                <a:spcPct val="100000"/>
              </a:lnSpc>
              <a:spcBef>
                <a:spcPts val="95"/>
              </a:spcBef>
              <a:buSzPct val="89285"/>
              <a:tabLst>
                <a:tab pos="355600" algn="l"/>
              </a:tabLst>
            </a:pPr>
            <a:endParaRPr lang="en-US" spc="-5" dirty="0">
              <a:solidFill>
                <a:srgbClr val="330033"/>
              </a:solidFill>
              <a:cs typeface="Times New Roman"/>
            </a:endParaRPr>
          </a:p>
          <a:p>
            <a:pPr marL="469265" indent="-457200">
              <a:lnSpc>
                <a:spcPct val="100000"/>
              </a:lnSpc>
              <a:spcBef>
                <a:spcPts val="95"/>
              </a:spcBef>
              <a:buSzPct val="89285"/>
              <a:tabLst>
                <a:tab pos="355600" algn="l"/>
              </a:tabLst>
            </a:pPr>
            <a:r>
              <a:rPr lang="en-US" spc="-5" dirty="0">
                <a:solidFill>
                  <a:srgbClr val="330033"/>
                </a:solidFill>
                <a:cs typeface="Times New Roman"/>
              </a:rPr>
              <a:t>biliary </a:t>
            </a:r>
            <a:r>
              <a:rPr lang="en-US" spc="-5" dirty="0" err="1">
                <a:solidFill>
                  <a:srgbClr val="330033"/>
                </a:solidFill>
                <a:cs typeface="Times New Roman"/>
              </a:rPr>
              <a:t>calculosis</a:t>
            </a:r>
            <a:endParaRPr lang="en-US" spc="-5" dirty="0">
              <a:solidFill>
                <a:srgbClr val="330033"/>
              </a:solidFill>
              <a:cs typeface="Times New Roman"/>
            </a:endParaRPr>
          </a:p>
          <a:p>
            <a:pPr marL="469265" indent="-457200">
              <a:lnSpc>
                <a:spcPct val="100000"/>
              </a:lnSpc>
              <a:spcBef>
                <a:spcPts val="95"/>
              </a:spcBef>
              <a:buSzPct val="89285"/>
              <a:tabLst>
                <a:tab pos="355600" algn="l"/>
              </a:tabLst>
            </a:pPr>
            <a:r>
              <a:rPr lang="en-US" spc="-5" dirty="0">
                <a:solidFill>
                  <a:srgbClr val="330033"/>
                </a:solidFill>
                <a:cs typeface="Times New Roman"/>
              </a:rPr>
              <a:t>hyperparathyroidism</a:t>
            </a:r>
          </a:p>
          <a:p>
            <a:pPr marL="469265" indent="-457200">
              <a:lnSpc>
                <a:spcPct val="100000"/>
              </a:lnSpc>
              <a:spcBef>
                <a:spcPts val="95"/>
              </a:spcBef>
              <a:buSzPct val="89285"/>
              <a:tabLst>
                <a:tab pos="355600" algn="l"/>
              </a:tabLst>
            </a:pPr>
            <a:r>
              <a:rPr lang="en-US" spc="-5" dirty="0">
                <a:solidFill>
                  <a:srgbClr val="330033"/>
                </a:solidFill>
                <a:cs typeface="Times New Roman"/>
              </a:rPr>
              <a:t>congenital malformations</a:t>
            </a:r>
          </a:p>
          <a:p>
            <a:pPr marL="469265" indent="-457200">
              <a:lnSpc>
                <a:spcPct val="100000"/>
              </a:lnSpc>
              <a:spcBef>
                <a:spcPts val="95"/>
              </a:spcBef>
              <a:buSzPct val="89285"/>
              <a:tabLst>
                <a:tab pos="355600" algn="l"/>
              </a:tabLst>
            </a:pPr>
            <a:r>
              <a:rPr lang="en-US" spc="-5" dirty="0">
                <a:solidFill>
                  <a:srgbClr val="330033"/>
                </a:solidFill>
                <a:cs typeface="Times New Roman"/>
              </a:rPr>
              <a:t>idiopathic</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101</a:t>
            </a:fld>
            <a:endParaRPr lang="en-US" dirty="0"/>
          </a:p>
        </p:txBody>
      </p:sp>
    </p:spTree>
    <p:extLst>
      <p:ext uri="{BB962C8B-B14F-4D97-AF65-F5344CB8AC3E}">
        <p14:creationId xmlns:p14="http://schemas.microsoft.com/office/powerpoint/2010/main" val="614656253"/>
      </p:ext>
    </p:extLst>
  </p:cSld>
  <p:clrMapOvr>
    <a:masterClrMapping/>
  </p:clrMapOvr>
  <mc:AlternateContent xmlns:mc="http://schemas.openxmlformats.org/markup-compatibility/2006" xmlns:p14="http://schemas.microsoft.com/office/powerpoint/2010/main">
    <mc:Choice Requires="p14">
      <p:transition spd="slow" p14:dur="2000" advTm="20034"/>
    </mc:Choice>
    <mc:Fallback xmlns="">
      <p:transition spd="slow" advTm="20034"/>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pancreapedia.org/sites/default/files/fig1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1735" y="1960880"/>
            <a:ext cx="5197720" cy="2703513"/>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5090160" y="355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51840" y="377444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090160" y="504952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222689" y="377444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141409" y="1879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51840" y="1879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444037" y="637401"/>
            <a:ext cx="1446166" cy="553998"/>
          </a:xfrm>
          <a:prstGeom prst="rect">
            <a:avLst/>
          </a:prstGeom>
          <a:noFill/>
        </p:spPr>
        <p:txBody>
          <a:bodyPr wrap="none" rtlCol="0">
            <a:spAutoFit/>
          </a:bodyPr>
          <a:lstStyle/>
          <a:p>
            <a:pPr algn="ctr"/>
            <a:r>
              <a:rPr lang="en-US" sz="1500"/>
              <a:t>idiopathic
(early reporting)</a:t>
            </a:r>
            <a:endParaRPr lang="en-US" sz="1500" dirty="0"/>
          </a:p>
        </p:txBody>
      </p:sp>
      <p:sp>
        <p:nvSpPr>
          <p:cNvPr id="14" name="TextBox 13"/>
          <p:cNvSpPr txBox="1"/>
          <p:nvPr/>
        </p:nvSpPr>
        <p:spPr>
          <a:xfrm>
            <a:off x="1134253" y="2115234"/>
            <a:ext cx="1389098" cy="553998"/>
          </a:xfrm>
          <a:prstGeom prst="rect">
            <a:avLst/>
          </a:prstGeom>
          <a:noFill/>
        </p:spPr>
        <p:txBody>
          <a:bodyPr wrap="none" rtlCol="0">
            <a:spAutoFit/>
          </a:bodyPr>
          <a:lstStyle/>
          <a:p>
            <a:pPr algn="ctr"/>
            <a:r>
              <a:rPr lang="en-US" sz="1500"/>
              <a:t>toxic-metabolic
(alcoholism)</a:t>
            </a:r>
            <a:endParaRPr lang="en-US" sz="1500" dirty="0"/>
          </a:p>
        </p:txBody>
      </p:sp>
      <p:sp>
        <p:nvSpPr>
          <p:cNvPr id="15" name="TextBox 14"/>
          <p:cNvSpPr txBox="1"/>
          <p:nvPr/>
        </p:nvSpPr>
        <p:spPr>
          <a:xfrm>
            <a:off x="917076" y="4018062"/>
            <a:ext cx="1823448" cy="553998"/>
          </a:xfrm>
          <a:prstGeom prst="rect">
            <a:avLst/>
          </a:prstGeom>
          <a:noFill/>
        </p:spPr>
        <p:txBody>
          <a:bodyPr wrap="none" rtlCol="0">
            <a:spAutoFit/>
          </a:bodyPr>
          <a:lstStyle/>
          <a:p>
            <a:pPr algn="ctr"/>
            <a:r>
              <a:rPr lang="en-US" sz="1500"/>
              <a:t>autoimmune
(Sjogren's syndrome)</a:t>
            </a:r>
            <a:endParaRPr lang="en-US" sz="1500" dirty="0"/>
          </a:p>
        </p:txBody>
      </p:sp>
      <p:sp>
        <p:nvSpPr>
          <p:cNvPr id="16" name="TextBox 15"/>
          <p:cNvSpPr txBox="1"/>
          <p:nvPr/>
        </p:nvSpPr>
        <p:spPr>
          <a:xfrm>
            <a:off x="5491280" y="5331321"/>
            <a:ext cx="1395575" cy="553998"/>
          </a:xfrm>
          <a:prstGeom prst="rect">
            <a:avLst/>
          </a:prstGeom>
          <a:noFill/>
        </p:spPr>
        <p:txBody>
          <a:bodyPr wrap="none" rtlCol="0">
            <a:spAutoFit/>
          </a:bodyPr>
          <a:lstStyle/>
          <a:p>
            <a:pPr algn="ctr"/>
            <a:r>
              <a:rPr lang="en-US" sz="1500"/>
              <a:t>recurrent acute
pancreatitis</a:t>
            </a:r>
            <a:endParaRPr lang="en-US" sz="1500" dirty="0"/>
          </a:p>
        </p:txBody>
      </p:sp>
      <p:sp>
        <p:nvSpPr>
          <p:cNvPr id="17" name="TextBox 16"/>
          <p:cNvSpPr txBox="1"/>
          <p:nvPr/>
        </p:nvSpPr>
        <p:spPr>
          <a:xfrm>
            <a:off x="9452396" y="4018062"/>
            <a:ext cx="1694503" cy="553998"/>
          </a:xfrm>
          <a:prstGeom prst="rect">
            <a:avLst/>
          </a:prstGeom>
          <a:noFill/>
        </p:spPr>
        <p:txBody>
          <a:bodyPr wrap="none" rtlCol="0">
            <a:spAutoFit/>
          </a:bodyPr>
          <a:lstStyle/>
          <a:p>
            <a:pPr algn="ctr"/>
            <a:r>
              <a:rPr lang="en-US" sz="1500"/>
              <a:t>Genetic/Hereditary
(cystic fibrosis)</a:t>
            </a:r>
            <a:endParaRPr lang="en-US" sz="1500" dirty="0"/>
          </a:p>
        </p:txBody>
      </p:sp>
      <p:sp>
        <p:nvSpPr>
          <p:cNvPr id="18" name="TextBox 17"/>
          <p:cNvSpPr txBox="1"/>
          <p:nvPr/>
        </p:nvSpPr>
        <p:spPr>
          <a:xfrm>
            <a:off x="9658055" y="2276817"/>
            <a:ext cx="1120627" cy="323165"/>
          </a:xfrm>
          <a:prstGeom prst="rect">
            <a:avLst/>
          </a:prstGeom>
          <a:noFill/>
        </p:spPr>
        <p:txBody>
          <a:bodyPr wrap="none" rtlCol="0">
            <a:spAutoFit/>
          </a:bodyPr>
          <a:lstStyle/>
          <a:p>
            <a:pPr algn="ctr"/>
            <a:r>
              <a:rPr lang="en-US" sz="1500"/>
              <a:t>obstructive)</a:t>
            </a:r>
            <a:endParaRPr lang="en-US" sz="1500" dirty="0"/>
          </a:p>
        </p:txBody>
      </p:sp>
      <p:cxnSp>
        <p:nvCxnSpPr>
          <p:cNvPr id="19" name="Straight Arrow Connector 18"/>
          <p:cNvCxnSpPr>
            <a:stCxn id="6" idx="4"/>
          </p:cNvCxnSpPr>
          <p:nvPr/>
        </p:nvCxnSpPr>
        <p:spPr>
          <a:xfrm>
            <a:off x="6167120" y="1473200"/>
            <a:ext cx="0" cy="48768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167120" y="4470400"/>
            <a:ext cx="0" cy="599441"/>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915920" y="2466032"/>
            <a:ext cx="821522" cy="531168"/>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915920" y="3774440"/>
            <a:ext cx="868680" cy="483554"/>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8442960" y="2496512"/>
            <a:ext cx="698450" cy="52003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442960" y="3860800"/>
            <a:ext cx="779729" cy="50806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73EE0B45-C5B7-45BF-992F-5B9A112D8138}" type="slidenum">
              <a:rPr lang="en-US" smtClean="0"/>
              <a:t>102</a:t>
            </a:fld>
            <a:endParaRPr lang="en-US" dirty="0"/>
          </a:p>
        </p:txBody>
      </p:sp>
    </p:spTree>
    <p:extLst>
      <p:ext uri="{BB962C8B-B14F-4D97-AF65-F5344CB8AC3E}">
        <p14:creationId xmlns:p14="http://schemas.microsoft.com/office/powerpoint/2010/main" val="2310917181"/>
      </p:ext>
    </p:extLst>
  </p:cSld>
  <p:clrMapOvr>
    <a:masterClrMapping/>
  </p:clrMapOvr>
  <mc:AlternateContent xmlns:mc="http://schemas.openxmlformats.org/markup-compatibility/2006" xmlns:p14="http://schemas.microsoft.com/office/powerpoint/2010/main">
    <mc:Choice Requires="p14">
      <p:transition spd="slow" p14:dur="2000" advTm="8869"/>
    </mc:Choice>
    <mc:Fallback xmlns="">
      <p:transition spd="slow" advTm="8869"/>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normAutofit/>
          </a:bodyPr>
          <a:lstStyle/>
          <a:p>
            <a:pPr marL="0" indent="0">
              <a:buNone/>
            </a:pPr>
            <a:r>
              <a:rPr lang="en-US" dirty="0"/>
              <a:t>Consequences:</a:t>
            </a:r>
          </a:p>
          <a:p>
            <a:r>
              <a:rPr lang="en-US" dirty="0"/>
              <a:t>lack of pancreatic enzymes (pancreatic insufficiency)</a:t>
            </a:r>
          </a:p>
          <a:p>
            <a:r>
              <a:rPr lang="en-US" dirty="0"/>
              <a:t>disorders of carbohydrate, fat and protein digestion</a:t>
            </a:r>
          </a:p>
          <a:p>
            <a:r>
              <a:rPr lang="en-US" dirty="0"/>
              <a:t>loss of undigested food ingredients through stool (with diarrhea)</a:t>
            </a:r>
          </a:p>
          <a:p>
            <a:r>
              <a:rPr lang="en-US" dirty="0"/>
              <a:t>nutritional disorder (malnutrition)</a:t>
            </a:r>
          </a:p>
        </p:txBody>
      </p:sp>
      <p:sp>
        <p:nvSpPr>
          <p:cNvPr id="4" name="Slide Number Placeholder 3"/>
          <p:cNvSpPr>
            <a:spLocks noGrp="1"/>
          </p:cNvSpPr>
          <p:nvPr>
            <p:ph type="sldNum" sz="quarter" idx="12"/>
          </p:nvPr>
        </p:nvSpPr>
        <p:spPr/>
        <p:txBody>
          <a:bodyPr/>
          <a:lstStyle/>
          <a:p>
            <a:fld id="{73EE0B45-C5B7-45BF-992F-5B9A112D8138}" type="slidenum">
              <a:rPr lang="en-US" smtClean="0"/>
              <a:t>103</a:t>
            </a:fld>
            <a:endParaRPr lang="en-US" dirty="0"/>
          </a:p>
        </p:txBody>
      </p:sp>
    </p:spTree>
    <p:extLst>
      <p:ext uri="{BB962C8B-B14F-4D97-AF65-F5344CB8AC3E}">
        <p14:creationId xmlns:p14="http://schemas.microsoft.com/office/powerpoint/2010/main" val="1039179680"/>
      </p:ext>
    </p:extLst>
  </p:cSld>
  <p:clrMapOvr>
    <a:masterClrMapping/>
  </p:clrMapOvr>
  <mc:AlternateContent xmlns:mc="http://schemas.openxmlformats.org/markup-compatibility/2006" xmlns:p14="http://schemas.microsoft.com/office/powerpoint/2010/main">
    <mc:Choice Requires="p14">
      <p:transition spd="slow" p14:dur="2000" advTm="20536"/>
    </mc:Choice>
    <mc:Fallback xmlns="">
      <p:transition spd="slow" advTm="20536"/>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Pancreatic insufficiency</a:t>
            </a:r>
            <a:endParaRPr lang="en-US" dirty="0"/>
          </a:p>
        </p:txBody>
      </p:sp>
      <p:sp>
        <p:nvSpPr>
          <p:cNvPr id="3" name="Content Placeholder 2"/>
          <p:cNvSpPr>
            <a:spLocks noGrp="1"/>
          </p:cNvSpPr>
          <p:nvPr>
            <p:ph idx="1"/>
          </p:nvPr>
        </p:nvSpPr>
        <p:spPr/>
        <p:txBody>
          <a:bodyPr>
            <a:noAutofit/>
          </a:bodyPr>
          <a:lstStyle/>
          <a:p>
            <a:r>
              <a:rPr lang="en-US" sz="2700" dirty="0"/>
              <a:t>it implies reduced secretion of pancreatic juice with deficient production of pancreatic enzymes</a:t>
            </a:r>
          </a:p>
          <a:p>
            <a:r>
              <a:rPr lang="en-US" sz="2700" dirty="0"/>
              <a:t>pancreatic enzyme deficiency is most often found in:</a:t>
            </a:r>
            <a:endParaRPr lang="sr-Latn-RS" sz="2700" dirty="0"/>
          </a:p>
          <a:p>
            <a:pPr marL="0" indent="0">
              <a:buNone/>
            </a:pPr>
            <a:r>
              <a:rPr lang="en-US" sz="2700" dirty="0"/>
              <a:t>       - chronic pancreatitis</a:t>
            </a:r>
          </a:p>
          <a:p>
            <a:pPr marL="0" indent="0">
              <a:buNone/>
            </a:pPr>
            <a:r>
              <a:rPr lang="en-US" sz="2700" dirty="0"/>
              <a:t>       - cystic fibrosis</a:t>
            </a:r>
          </a:p>
          <a:p>
            <a:pPr marL="0" indent="0">
              <a:buNone/>
            </a:pPr>
            <a:r>
              <a:rPr lang="en-US" sz="2700" dirty="0"/>
              <a:t>      - after </a:t>
            </a:r>
            <a:r>
              <a:rPr lang="en-US" sz="2700" dirty="0" err="1"/>
              <a:t>pancratectomy</a:t>
            </a:r>
            <a:endParaRPr lang="en-US" sz="2700" dirty="0"/>
          </a:p>
          <a:p>
            <a:r>
              <a:rPr lang="en-US" sz="2700" dirty="0"/>
              <a:t>the consequences of pancreatic insufficiency are:</a:t>
            </a:r>
          </a:p>
          <a:p>
            <a:pPr marL="0" indent="0">
              <a:buNone/>
            </a:pPr>
            <a:r>
              <a:rPr lang="en-US" sz="2700" dirty="0"/>
              <a:t>        - incomplete digestion of food</a:t>
            </a:r>
          </a:p>
          <a:p>
            <a:pPr marL="0" indent="0">
              <a:buNone/>
            </a:pPr>
            <a:r>
              <a:rPr lang="en-US" sz="2700" dirty="0"/>
              <a:t>        - diarrhea</a:t>
            </a:r>
          </a:p>
          <a:p>
            <a:pPr marL="0" indent="0">
              <a:buNone/>
            </a:pPr>
            <a:r>
              <a:rPr lang="en-US" sz="2700" dirty="0"/>
              <a:t>        - malabsorption syndrome</a:t>
            </a:r>
            <a:endParaRPr lang="en-US" sz="2700"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104</a:t>
            </a:fld>
            <a:endParaRPr lang="en-US" dirty="0"/>
          </a:p>
        </p:txBody>
      </p:sp>
    </p:spTree>
    <p:extLst>
      <p:ext uri="{BB962C8B-B14F-4D97-AF65-F5344CB8AC3E}">
        <p14:creationId xmlns:p14="http://schemas.microsoft.com/office/powerpoint/2010/main" val="2793621796"/>
      </p:ext>
    </p:extLst>
  </p:cSld>
  <p:clrMapOvr>
    <a:masterClrMapping/>
  </p:clrMapOvr>
  <mc:AlternateContent xmlns:mc="http://schemas.openxmlformats.org/markup-compatibility/2006" xmlns:p14="http://schemas.microsoft.com/office/powerpoint/2010/main">
    <mc:Choice Requires="p14">
      <p:transition spd="slow" p14:dur="2000" advTm="28079"/>
    </mc:Choice>
    <mc:Fallback xmlns="">
      <p:transition spd="slow" advTm="28079"/>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Pancreatic insufficiency</a:t>
            </a:r>
            <a:endParaRPr lang="en-US" dirty="0"/>
          </a:p>
        </p:txBody>
      </p:sp>
      <p:sp>
        <p:nvSpPr>
          <p:cNvPr id="3" name="Content Placeholder 2"/>
          <p:cNvSpPr>
            <a:spLocks noGrp="1"/>
          </p:cNvSpPr>
          <p:nvPr>
            <p:ph idx="1"/>
          </p:nvPr>
        </p:nvSpPr>
        <p:spPr/>
        <p:txBody>
          <a:bodyPr/>
          <a:lstStyle/>
          <a:p>
            <a:r>
              <a:rPr lang="en-US" dirty="0">
                <a:solidFill>
                  <a:srgbClr val="C00000"/>
                </a:solidFill>
              </a:rPr>
              <a:t>CREATOREIA – </a:t>
            </a:r>
            <a:r>
              <a:rPr lang="en-US" dirty="0"/>
              <a:t>the presence of undigested protein in the stool</a:t>
            </a:r>
          </a:p>
          <a:p>
            <a:r>
              <a:rPr lang="en-US" dirty="0">
                <a:solidFill>
                  <a:srgbClr val="C00000"/>
                </a:solidFill>
              </a:rPr>
              <a:t>STEATOREA</a:t>
            </a:r>
            <a:r>
              <a:rPr lang="en-US" dirty="0"/>
              <a:t> - the presence of undigested fats in the stool</a:t>
            </a:r>
          </a:p>
          <a:p>
            <a:r>
              <a:rPr lang="en-US" dirty="0">
                <a:solidFill>
                  <a:srgbClr val="C00000"/>
                </a:solidFill>
              </a:rPr>
              <a:t>AMYLOREHIA – </a:t>
            </a:r>
            <a:r>
              <a:rPr lang="en-US" dirty="0"/>
              <a:t>the presence of undigested sugars in the stool</a:t>
            </a:r>
          </a:p>
          <a:p>
            <a:endParaRPr lang="en-US" dirty="0"/>
          </a:p>
          <a:p>
            <a:r>
              <a:rPr lang="en-US" dirty="0"/>
              <a:t>Steatorrhea occurs when 90% of pancreatic tissue is insufficient and is the most significant manifestation of pancreatic insufficiency along with weight loss.</a:t>
            </a:r>
          </a:p>
        </p:txBody>
      </p:sp>
      <p:sp>
        <p:nvSpPr>
          <p:cNvPr id="4" name="Slide Number Placeholder 3"/>
          <p:cNvSpPr>
            <a:spLocks noGrp="1"/>
          </p:cNvSpPr>
          <p:nvPr>
            <p:ph type="sldNum" sz="quarter" idx="12"/>
          </p:nvPr>
        </p:nvSpPr>
        <p:spPr/>
        <p:txBody>
          <a:bodyPr/>
          <a:lstStyle/>
          <a:p>
            <a:fld id="{73EE0B45-C5B7-45BF-992F-5B9A112D8138}" type="slidenum">
              <a:rPr lang="en-US" smtClean="0"/>
              <a:t>105</a:t>
            </a:fld>
            <a:endParaRPr lang="en-US" dirty="0"/>
          </a:p>
        </p:txBody>
      </p:sp>
    </p:spTree>
    <p:extLst>
      <p:ext uri="{BB962C8B-B14F-4D97-AF65-F5344CB8AC3E}">
        <p14:creationId xmlns:p14="http://schemas.microsoft.com/office/powerpoint/2010/main" val="4082585324"/>
      </p:ext>
    </p:extLst>
  </p:cSld>
  <p:clrMapOvr>
    <a:masterClrMapping/>
  </p:clrMapOvr>
  <mc:AlternateContent xmlns:mc="http://schemas.openxmlformats.org/markup-compatibility/2006" xmlns:p14="http://schemas.microsoft.com/office/powerpoint/2010/main">
    <mc:Choice Requires="p14">
      <p:transition spd="slow" p14:dur="2000" advTm="32523"/>
    </mc:Choice>
    <mc:Fallback xmlns="">
      <p:transition spd="slow" advTm="32523"/>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Cystic fibrosis</a:t>
            </a:r>
            <a:endParaRPr lang="en-US" dirty="0"/>
          </a:p>
        </p:txBody>
      </p:sp>
      <p:sp>
        <p:nvSpPr>
          <p:cNvPr id="3" name="Content Placeholder 2"/>
          <p:cNvSpPr>
            <a:spLocks noGrp="1"/>
          </p:cNvSpPr>
          <p:nvPr>
            <p:ph idx="1"/>
          </p:nvPr>
        </p:nvSpPr>
        <p:spPr>
          <a:xfrm>
            <a:off x="838199" y="1825625"/>
            <a:ext cx="10395857" cy="4351338"/>
          </a:xfrm>
        </p:spPr>
        <p:txBody>
          <a:bodyPr>
            <a:normAutofit lnSpcReduction="10000"/>
          </a:bodyPr>
          <a:lstStyle/>
          <a:p>
            <a:r>
              <a:rPr lang="en-US" dirty="0"/>
              <a:t>the second most common cause of pancreatic insufficiency</a:t>
            </a:r>
          </a:p>
          <a:p>
            <a:r>
              <a:rPr lang="en-US" dirty="0"/>
              <a:t>is the most common lethal genetic autosomal recessive disease of the pancreas</a:t>
            </a:r>
          </a:p>
          <a:p>
            <a:r>
              <a:rPr lang="en-US" dirty="0"/>
              <a:t>it is caused by a mutation of the CFTR gene (CFTR - Cystic fibrosis transmembrane conductance regulator) gene located on chromosome 7, which encodes the synthesis of proteins for the transport of chloride ions in:</a:t>
            </a:r>
          </a:p>
          <a:p>
            <a:pPr marL="0" indent="0">
              <a:buNone/>
            </a:pPr>
            <a:r>
              <a:rPr lang="en-US" dirty="0"/>
              <a:t>      </a:t>
            </a:r>
            <a:r>
              <a:rPr lang="en-US" dirty="0">
                <a:solidFill>
                  <a:srgbClr val="C00000"/>
                </a:solidFill>
              </a:rPr>
              <a:t>- salivary glands</a:t>
            </a:r>
          </a:p>
          <a:p>
            <a:pPr marL="0" indent="0">
              <a:buNone/>
            </a:pPr>
            <a:r>
              <a:rPr lang="en-US" dirty="0">
                <a:solidFill>
                  <a:srgbClr val="C00000"/>
                </a:solidFill>
              </a:rPr>
              <a:t>      - respiratory tracts and</a:t>
            </a:r>
          </a:p>
          <a:p>
            <a:pPr marL="0" indent="0">
              <a:buNone/>
            </a:pPr>
            <a:r>
              <a:rPr lang="en-US" dirty="0">
                <a:solidFill>
                  <a:srgbClr val="C00000"/>
                </a:solidFill>
              </a:rPr>
              <a:t>    - the pancreas</a:t>
            </a:r>
            <a:endParaRPr lang="sr-Cyrl-RS"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106</a:t>
            </a:fld>
            <a:endParaRPr lang="en-US" dirty="0"/>
          </a:p>
        </p:txBody>
      </p:sp>
    </p:spTree>
    <p:extLst>
      <p:ext uri="{BB962C8B-B14F-4D97-AF65-F5344CB8AC3E}">
        <p14:creationId xmlns:p14="http://schemas.microsoft.com/office/powerpoint/2010/main" val="3335588635"/>
      </p:ext>
    </p:extLst>
  </p:cSld>
  <p:clrMapOvr>
    <a:masterClrMapping/>
  </p:clrMapOvr>
  <mc:AlternateContent xmlns:mc="http://schemas.openxmlformats.org/markup-compatibility/2006" xmlns:p14="http://schemas.microsoft.com/office/powerpoint/2010/main">
    <mc:Choice Requires="p14">
      <p:transition spd="slow" p14:dur="2000" advTm="26276"/>
    </mc:Choice>
    <mc:Fallback xmlns="">
      <p:transition spd="slow" advTm="26276"/>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Cystic fibrosis</a:t>
            </a:r>
            <a:endParaRPr lang="en-US" dirty="0"/>
          </a:p>
        </p:txBody>
      </p:sp>
      <p:sp>
        <p:nvSpPr>
          <p:cNvPr id="3" name="Content Placeholder 2"/>
          <p:cNvSpPr>
            <a:spLocks noGrp="1"/>
          </p:cNvSpPr>
          <p:nvPr>
            <p:ph idx="1"/>
          </p:nvPr>
        </p:nvSpPr>
        <p:spPr>
          <a:xfrm>
            <a:off x="838201" y="1825625"/>
            <a:ext cx="10515600" cy="4351338"/>
          </a:xfrm>
        </p:spPr>
        <p:txBody>
          <a:bodyPr>
            <a:normAutofit fontScale="92500"/>
          </a:bodyPr>
          <a:lstStyle/>
          <a:p>
            <a:r>
              <a:rPr lang="en-US" dirty="0"/>
              <a:t>the exocrine pancreas secretes a secretion consisting of thick mucus (mucous fibrosis)</a:t>
            </a:r>
          </a:p>
          <a:p>
            <a:r>
              <a:rPr lang="en-US" dirty="0"/>
              <a:t>Obstruction of the pancreatic ducts by thick, viscous secretions leads to:</a:t>
            </a:r>
          </a:p>
          <a:p>
            <a:pPr marL="0" indent="0">
              <a:buNone/>
            </a:pPr>
            <a:r>
              <a:rPr lang="en-US" dirty="0"/>
              <a:t>     - acinus dilatation in the form of cysts</a:t>
            </a:r>
          </a:p>
          <a:p>
            <a:pPr marL="0" indent="0">
              <a:buNone/>
            </a:pPr>
            <a:r>
              <a:rPr lang="en-US" dirty="0"/>
              <a:t>     - parenchyma degeneration and</a:t>
            </a:r>
          </a:p>
          <a:p>
            <a:pPr marL="0" indent="0">
              <a:buNone/>
            </a:pPr>
            <a:r>
              <a:rPr lang="en-US" dirty="0"/>
              <a:t>      - pancreatic fibrosis and</a:t>
            </a:r>
          </a:p>
          <a:p>
            <a:pPr marL="0" indent="0">
              <a:buNone/>
            </a:pPr>
            <a:r>
              <a:rPr lang="en-US" dirty="0"/>
              <a:t>      - pancreatic insufficiency</a:t>
            </a:r>
          </a:p>
          <a:p>
            <a:r>
              <a:rPr lang="en-US" dirty="0"/>
              <a:t>screening diagnostics: measurement of chloride concentration in sweat</a:t>
            </a:r>
          </a:p>
          <a:p>
            <a:r>
              <a:rPr lang="en-US" dirty="0"/>
              <a:t>    (4-5 times higher concentration than normal)</a:t>
            </a:r>
          </a:p>
        </p:txBody>
      </p:sp>
      <p:sp>
        <p:nvSpPr>
          <p:cNvPr id="4" name="Slide Number Placeholder 3"/>
          <p:cNvSpPr>
            <a:spLocks noGrp="1"/>
          </p:cNvSpPr>
          <p:nvPr>
            <p:ph type="sldNum" sz="quarter" idx="12"/>
          </p:nvPr>
        </p:nvSpPr>
        <p:spPr/>
        <p:txBody>
          <a:bodyPr/>
          <a:lstStyle/>
          <a:p>
            <a:fld id="{73EE0B45-C5B7-45BF-992F-5B9A112D8138}" type="slidenum">
              <a:rPr lang="en-US" smtClean="0"/>
              <a:t>107</a:t>
            </a:fld>
            <a:endParaRPr lang="en-US" dirty="0"/>
          </a:p>
        </p:txBody>
      </p:sp>
    </p:spTree>
    <p:extLst>
      <p:ext uri="{BB962C8B-B14F-4D97-AF65-F5344CB8AC3E}">
        <p14:creationId xmlns:p14="http://schemas.microsoft.com/office/powerpoint/2010/main" val="4247043707"/>
      </p:ext>
    </p:extLst>
  </p:cSld>
  <p:clrMapOvr>
    <a:masterClrMapping/>
  </p:clrMapOvr>
  <mc:AlternateContent xmlns:mc="http://schemas.openxmlformats.org/markup-compatibility/2006" xmlns:p14="http://schemas.microsoft.com/office/powerpoint/2010/main">
    <mc:Choice Requires="p14">
      <p:transition spd="slow" p14:dur="2000" advTm="37892"/>
    </mc:Choice>
    <mc:Fallback xmlns="">
      <p:transition spd="slow" advTm="37892"/>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71" y="6613752"/>
            <a:ext cx="3424335" cy="246221"/>
          </a:xfrm>
          <a:prstGeom prst="rect">
            <a:avLst/>
          </a:prstGeom>
        </p:spPr>
        <p:txBody>
          <a:bodyPr wrap="none">
            <a:spAutoFit/>
          </a:bodyPr>
          <a:lstStyle/>
          <a:p>
            <a:r>
              <a:rPr lang="en-US" sz="1000" i="1" dirty="0"/>
              <a:t>Cystic fibrosis. Image </a:t>
            </a:r>
            <a:r>
              <a:rPr lang="en-US" sz="1000" i="1" dirty="0" err="1"/>
              <a:t>Credit:</a:t>
            </a:r>
            <a:r>
              <a:rPr lang="en-US" sz="1000" b="0" i="1" dirty="0" err="1">
                <a:solidFill>
                  <a:srgbClr val="333333"/>
                </a:solidFill>
                <a:effectLst/>
              </a:rPr>
              <a:t>Alila</a:t>
            </a:r>
            <a:r>
              <a:rPr lang="en-US" sz="1000" b="0" i="1" dirty="0">
                <a:solidFill>
                  <a:srgbClr val="333333"/>
                </a:solidFill>
                <a:effectLst/>
              </a:rPr>
              <a:t> Medical Media / </a:t>
            </a:r>
            <a:r>
              <a:rPr lang="en-US" sz="1000" b="0" i="1" dirty="0" err="1">
                <a:solidFill>
                  <a:srgbClr val="333333"/>
                </a:solidFill>
                <a:effectLst/>
              </a:rPr>
              <a:t>Shutterstock</a:t>
            </a:r>
            <a:endParaRPr lang="en-US" sz="1000" dirty="0"/>
          </a:p>
        </p:txBody>
      </p:sp>
      <p:pic>
        <p:nvPicPr>
          <p:cNvPr id="23554" name="Picture 2" descr="Cystic fibrosis. Image Credit: Alila Medical Media / Shutter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5255" y="201454"/>
            <a:ext cx="6410325" cy="64103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108</a:t>
            </a:fld>
            <a:endParaRPr lang="en-US" dirty="0"/>
          </a:p>
        </p:txBody>
      </p:sp>
    </p:spTree>
    <p:extLst>
      <p:ext uri="{BB962C8B-B14F-4D97-AF65-F5344CB8AC3E}">
        <p14:creationId xmlns:p14="http://schemas.microsoft.com/office/powerpoint/2010/main" val="309875158"/>
      </p:ext>
    </p:extLst>
  </p:cSld>
  <p:clrMapOvr>
    <a:masterClrMapping/>
  </p:clrMapOvr>
  <mc:AlternateContent xmlns:mc="http://schemas.openxmlformats.org/markup-compatibility/2006" xmlns:p14="http://schemas.microsoft.com/office/powerpoint/2010/main">
    <mc:Choice Requires="p14">
      <p:transition spd="slow" p14:dur="2000" advTm="9048"/>
    </mc:Choice>
    <mc:Fallback xmlns="">
      <p:transition spd="slow" advTm="9048"/>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 FOR YOUR ATTENTION</a:t>
            </a:r>
          </a:p>
        </p:txBody>
      </p:sp>
      <p:sp>
        <p:nvSpPr>
          <p:cNvPr id="4" name="Slide Number Placeholder 3"/>
          <p:cNvSpPr>
            <a:spLocks noGrp="1"/>
          </p:cNvSpPr>
          <p:nvPr>
            <p:ph type="sldNum" sz="quarter" idx="12"/>
          </p:nvPr>
        </p:nvSpPr>
        <p:spPr/>
        <p:txBody>
          <a:bodyPr/>
          <a:lstStyle/>
          <a:p>
            <a:fld id="{73EE0B45-C5B7-45BF-992F-5B9A112D8138}" type="slidenum">
              <a:rPr lang="en-US" smtClean="0"/>
              <a:t>109</a:t>
            </a:fld>
            <a:endParaRPr lang="en-US" dirty="0"/>
          </a:p>
        </p:txBody>
      </p:sp>
      <p:pic>
        <p:nvPicPr>
          <p:cNvPr id="5"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Tree>
    <p:extLst>
      <p:ext uri="{BB962C8B-B14F-4D97-AF65-F5344CB8AC3E}">
        <p14:creationId xmlns:p14="http://schemas.microsoft.com/office/powerpoint/2010/main" val="575149182"/>
      </p:ext>
    </p:extLst>
  </p:cSld>
  <p:clrMapOvr>
    <a:masterClrMapping/>
  </p:clrMapOvr>
  <mc:AlternateContent xmlns:mc="http://schemas.openxmlformats.org/markup-compatibility/2006" xmlns:p14="http://schemas.microsoft.com/office/powerpoint/2010/main">
    <mc:Choice Requires="p14">
      <p:transition spd="slow" p14:dur="2000" advTm="4538"/>
    </mc:Choice>
    <mc:Fallback xmlns="">
      <p:transition spd="slow" advTm="453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causes of dysphagi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6748022"/>
              </p:ext>
            </p:extLst>
          </p:nvPr>
        </p:nvGraphicFramePr>
        <p:xfrm>
          <a:off x="759823" y="1372870"/>
          <a:ext cx="10515600" cy="466344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xmlns="" val="3546000285"/>
                    </a:ext>
                  </a:extLst>
                </a:gridCol>
                <a:gridCol w="5257800">
                  <a:extLst>
                    <a:ext uri="{9D8B030D-6E8A-4147-A177-3AD203B41FA5}">
                      <a16:colId xmlns:a16="http://schemas.microsoft.com/office/drawing/2014/main" xmlns="" val="1251410309"/>
                    </a:ext>
                  </a:extLst>
                </a:gridCol>
              </a:tblGrid>
              <a:tr h="370840">
                <a:tc>
                  <a:txBody>
                    <a:bodyPr/>
                    <a:lstStyle/>
                    <a:p>
                      <a:pPr algn="ctr"/>
                      <a:endParaRPr lang="sr-Cyrl-RS" sz="2100" dirty="0"/>
                    </a:p>
                    <a:p>
                      <a:pPr algn="ctr"/>
                      <a:r>
                        <a:rPr lang="en-US" sz="2100" dirty="0"/>
                        <a:t>THE VOLUNTARY PHASE</a:t>
                      </a:r>
                    </a:p>
                  </a:txBody>
                  <a:tcPr anchor="ctr"/>
                </a:tc>
                <a:tc>
                  <a:txBody>
                    <a:bodyPr/>
                    <a:lstStyle/>
                    <a:p>
                      <a:pPr algn="ctr"/>
                      <a:r>
                        <a:rPr lang="en-US" sz="2100" dirty="0"/>
                        <a:t>REFLEX PHASE</a:t>
                      </a:r>
                    </a:p>
                  </a:txBody>
                  <a:tcPr anchor="ctr"/>
                </a:tc>
                <a:extLst>
                  <a:ext uri="{0D108BD9-81ED-4DB2-BD59-A6C34878D82A}">
                    <a16:rowId xmlns:a16="http://schemas.microsoft.com/office/drawing/2014/main" xmlns="" val="2572930768"/>
                  </a:ext>
                </a:extLst>
              </a:tr>
              <a:tr h="370840">
                <a:tc>
                  <a:txBody>
                    <a:bodyPr/>
                    <a:lstStyle/>
                    <a:p>
                      <a:pPr marL="457200" indent="-457200">
                        <a:buFont typeface="Arial" panose="020B0604020202020204" pitchFamily="34" charset="0"/>
                        <a:buChar char="•"/>
                      </a:pPr>
                      <a:r>
                        <a:rPr lang="en-US" sz="2100" dirty="0"/>
                        <a:t>foreign body</a:t>
                      </a:r>
                    </a:p>
                    <a:p>
                      <a:pPr marL="457200" indent="-457200">
                        <a:buFont typeface="Arial" panose="020B0604020202020204" pitchFamily="34" charset="0"/>
                        <a:buChar char="•"/>
                      </a:pPr>
                      <a:r>
                        <a:rPr lang="en-US" sz="2100" dirty="0"/>
                        <a:t>big bite</a:t>
                      </a:r>
                    </a:p>
                    <a:p>
                      <a:pPr marL="457200" indent="-457200">
                        <a:buFont typeface="Arial" panose="020B0604020202020204" pitchFamily="34" charset="0"/>
                        <a:buChar char="•"/>
                      </a:pPr>
                      <a:r>
                        <a:rPr lang="en-US" sz="2100" dirty="0"/>
                        <a:t>inflammatory processes in the mouth</a:t>
                      </a:r>
                    </a:p>
                    <a:p>
                      <a:pPr marL="457200" indent="-457200">
                        <a:buFont typeface="Arial" panose="020B0604020202020204" pitchFamily="34" charset="0"/>
                        <a:buChar char="•"/>
                      </a:pPr>
                      <a:r>
                        <a:rPr lang="en-US" sz="2100" dirty="0"/>
                        <a:t>tumors of the oral cavity</a:t>
                      </a:r>
                    </a:p>
                    <a:p>
                      <a:pPr marL="457200" indent="-457200">
                        <a:buFont typeface="Arial" panose="020B0604020202020204" pitchFamily="34" charset="0"/>
                        <a:buChar char="•"/>
                      </a:pPr>
                      <a:r>
                        <a:rPr lang="en-US" sz="2100" dirty="0"/>
                        <a:t>birth defects</a:t>
                      </a:r>
                    </a:p>
                  </a:txBody>
                  <a:tcPr/>
                </a:tc>
                <a:tc>
                  <a:txBody>
                    <a:bodyPr/>
                    <a:lstStyle/>
                    <a:p>
                      <a:pPr marL="342900" indent="-342900">
                        <a:buFont typeface="Arial" panose="020B0604020202020204" pitchFamily="34" charset="0"/>
                        <a:buChar char="•"/>
                      </a:pPr>
                      <a:r>
                        <a:rPr lang="en-US" sz="2100" dirty="0"/>
                        <a:t>intraluminal processes</a:t>
                      </a:r>
                    </a:p>
                    <a:p>
                      <a:pPr marL="0" indent="0">
                        <a:buFont typeface="Arial" panose="020B0604020202020204" pitchFamily="34" charset="0"/>
                        <a:buNone/>
                      </a:pPr>
                      <a:r>
                        <a:rPr lang="en-US" sz="2100" dirty="0"/>
                        <a:t>           - inflammatory processes: pharyngitis</a:t>
                      </a:r>
                    </a:p>
                    <a:p>
                      <a:pPr marL="0" indent="0">
                        <a:buFont typeface="Arial" panose="020B0604020202020204" pitchFamily="34" charset="0"/>
                        <a:buNone/>
                      </a:pPr>
                      <a:r>
                        <a:rPr lang="en-US" sz="2100" dirty="0"/>
                        <a:t>              esophagitis, esophageal ulcer</a:t>
                      </a:r>
                    </a:p>
                    <a:p>
                      <a:pPr marL="0" indent="0">
                        <a:buFont typeface="Arial" panose="020B0604020202020204" pitchFamily="34" charset="0"/>
                        <a:buNone/>
                      </a:pPr>
                      <a:r>
                        <a:rPr lang="en-US" sz="2100" dirty="0"/>
                        <a:t>           - scars: radiation, burns,</a:t>
                      </a:r>
                    </a:p>
                    <a:p>
                      <a:pPr marL="0" indent="0">
                        <a:buFont typeface="Arial" panose="020B0604020202020204" pitchFamily="34" charset="0"/>
                        <a:buNone/>
                      </a:pPr>
                      <a:r>
                        <a:rPr lang="en-US" sz="2100" dirty="0"/>
                        <a:t>              caustic agents</a:t>
                      </a:r>
                    </a:p>
                    <a:p>
                      <a:pPr marL="0" indent="0">
                        <a:buFont typeface="Arial" panose="020B0604020202020204" pitchFamily="34" charset="0"/>
                        <a:buNone/>
                      </a:pPr>
                      <a:r>
                        <a:rPr lang="en-US" sz="2100" dirty="0"/>
                        <a:t>           - tumors</a:t>
                      </a:r>
                    </a:p>
                    <a:p>
                      <a:pPr marL="342900" indent="-342900">
                        <a:buFont typeface="Arial" panose="020B0604020202020204" pitchFamily="34" charset="0"/>
                        <a:buChar char="•"/>
                      </a:pPr>
                      <a:r>
                        <a:rPr lang="en-US" sz="2100" dirty="0"/>
                        <a:t>extraluminal processes</a:t>
                      </a:r>
                    </a:p>
                    <a:p>
                      <a:pPr marL="0" indent="0">
                        <a:buFont typeface="Arial" panose="020B0604020202020204" pitchFamily="34" charset="0"/>
                        <a:buNone/>
                      </a:pPr>
                      <a:r>
                        <a:rPr lang="en-US" sz="2100" dirty="0"/>
                        <a:t>           - retropharyngeal abscess</a:t>
                      </a:r>
                    </a:p>
                    <a:p>
                      <a:pPr marL="0" indent="0">
                        <a:buFont typeface="Arial" panose="020B0604020202020204" pitchFamily="34" charset="0"/>
                        <a:buNone/>
                      </a:pPr>
                      <a:r>
                        <a:rPr lang="en-US" sz="2100" dirty="0"/>
                        <a:t>           - </a:t>
                      </a:r>
                      <a:r>
                        <a:rPr lang="en-US" sz="2100" dirty="0" err="1"/>
                        <a:t>goitre</a:t>
                      </a:r>
                      <a:endParaRPr lang="en-US" sz="2100" dirty="0"/>
                    </a:p>
                    <a:p>
                      <a:pPr marL="0" indent="0">
                        <a:buFont typeface="Arial" panose="020B0604020202020204" pitchFamily="34" charset="0"/>
                        <a:buNone/>
                      </a:pPr>
                      <a:r>
                        <a:rPr lang="en-US" sz="2100" dirty="0"/>
                        <a:t>           - tumors of the mediastinum</a:t>
                      </a:r>
                    </a:p>
                    <a:p>
                      <a:pPr marL="0" indent="0">
                        <a:buFont typeface="Arial" panose="020B0604020202020204" pitchFamily="34" charset="0"/>
                        <a:buNone/>
                      </a:pPr>
                      <a:r>
                        <a:rPr lang="en-US" sz="2100" dirty="0"/>
                        <a:t>           - deformities of the cervical spine</a:t>
                      </a:r>
                    </a:p>
                    <a:p>
                      <a:pPr marL="0" indent="0">
                        <a:buFont typeface="Arial" panose="020B0604020202020204" pitchFamily="34" charset="0"/>
                        <a:buNone/>
                      </a:pPr>
                      <a:r>
                        <a:rPr lang="en-US" sz="2100" dirty="0"/>
                        <a:t>           - aortic aneurysm</a:t>
                      </a:r>
                    </a:p>
                  </a:txBody>
                  <a:tcPr/>
                </a:tc>
                <a:extLst>
                  <a:ext uri="{0D108BD9-81ED-4DB2-BD59-A6C34878D82A}">
                    <a16:rowId xmlns:a16="http://schemas.microsoft.com/office/drawing/2014/main" xmlns="" val="11335891"/>
                  </a:ext>
                </a:extLst>
              </a:tr>
            </a:tbl>
          </a:graphicData>
        </a:graphic>
      </p:graphicFrame>
      <p:sp>
        <p:nvSpPr>
          <p:cNvPr id="3" name="Slide Number Placeholder 2"/>
          <p:cNvSpPr>
            <a:spLocks noGrp="1"/>
          </p:cNvSpPr>
          <p:nvPr>
            <p:ph type="sldNum" sz="quarter" idx="12"/>
          </p:nvPr>
        </p:nvSpPr>
        <p:spPr/>
        <p:txBody>
          <a:bodyPr/>
          <a:lstStyle/>
          <a:p>
            <a:fld id="{73EE0B45-C5B7-45BF-992F-5B9A112D8138}" type="slidenum">
              <a:rPr lang="en-US" smtClean="0"/>
              <a:t>11</a:t>
            </a:fld>
            <a:endParaRPr lang="en-US" dirty="0"/>
          </a:p>
        </p:txBody>
      </p:sp>
    </p:spTree>
    <p:extLst>
      <p:ext uri="{BB962C8B-B14F-4D97-AF65-F5344CB8AC3E}">
        <p14:creationId xmlns:p14="http://schemas.microsoft.com/office/powerpoint/2010/main" val="1023708470"/>
      </p:ext>
    </p:extLst>
  </p:cSld>
  <p:clrMapOvr>
    <a:masterClrMapping/>
  </p:clrMapOvr>
  <mc:AlternateContent xmlns:mc="http://schemas.openxmlformats.org/markup-compatibility/2006" xmlns:p14="http://schemas.microsoft.com/office/powerpoint/2010/main">
    <mc:Choice Requires="p14">
      <p:transition spd="slow" p14:dur="2000" advTm="60750"/>
    </mc:Choice>
    <mc:Fallback xmlns="">
      <p:transition spd="slow" advTm="6075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Functional causes of dysphagi</a:t>
            </a:r>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476231704"/>
              </p:ext>
            </p:extLst>
          </p:nvPr>
        </p:nvGraphicFramePr>
        <p:xfrm>
          <a:off x="759824" y="1437230"/>
          <a:ext cx="10515600" cy="45415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xmlns="" val="3546000285"/>
                    </a:ext>
                  </a:extLst>
                </a:gridCol>
                <a:gridCol w="5257800">
                  <a:extLst>
                    <a:ext uri="{9D8B030D-6E8A-4147-A177-3AD203B41FA5}">
                      <a16:colId xmlns:a16="http://schemas.microsoft.com/office/drawing/2014/main" xmlns="" val="1251410309"/>
                    </a:ext>
                  </a:extLst>
                </a:gridCol>
              </a:tblGrid>
              <a:tr h="370840">
                <a:tc>
                  <a:txBody>
                    <a:bodyPr/>
                    <a:lstStyle/>
                    <a:p>
                      <a:pPr algn="ctr"/>
                      <a:endParaRPr lang="sr-Cyrl-RS" sz="2200" dirty="0"/>
                    </a:p>
                    <a:p>
                      <a:pPr algn="ctr"/>
                      <a:r>
                        <a:rPr lang="en-US" sz="2200" dirty="0"/>
                        <a:t>THE VOLUNTARY PHASE</a:t>
                      </a:r>
                    </a:p>
                  </a:txBody>
                  <a:tcPr anchor="ctr"/>
                </a:tc>
                <a:tc>
                  <a:txBody>
                    <a:bodyPr/>
                    <a:lstStyle/>
                    <a:p>
                      <a:pPr algn="ctr"/>
                      <a:r>
                        <a:rPr lang="en-US" sz="2200" dirty="0"/>
                        <a:t>REFLEX PHASE</a:t>
                      </a:r>
                    </a:p>
                  </a:txBody>
                  <a:tcPr anchor="ctr"/>
                </a:tc>
                <a:extLst>
                  <a:ext uri="{0D108BD9-81ED-4DB2-BD59-A6C34878D82A}">
                    <a16:rowId xmlns:a16="http://schemas.microsoft.com/office/drawing/2014/main" xmlns="" val="2572930768"/>
                  </a:ext>
                </a:extLst>
              </a:tr>
              <a:tr h="370840">
                <a:tc>
                  <a:txBody>
                    <a:bodyPr/>
                    <a:lstStyle/>
                    <a:p>
                      <a:pPr marL="457200" indent="-457200">
                        <a:buFont typeface="Arial" panose="020B0604020202020204" pitchFamily="34" charset="0"/>
                        <a:buChar char="•"/>
                      </a:pPr>
                      <a:r>
                        <a:rPr lang="en-US" sz="2200" dirty="0"/>
                        <a:t>anesthesia of the tongue and tissues of the oral cavity</a:t>
                      </a:r>
                    </a:p>
                    <a:p>
                      <a:pPr marL="457200" indent="-457200">
                        <a:buFont typeface="Arial" panose="020B0604020202020204" pitchFamily="34" charset="0"/>
                        <a:buChar char="•"/>
                      </a:pPr>
                      <a:r>
                        <a:rPr lang="en-US" sz="2200" dirty="0"/>
                        <a:t>diseases of the tongue</a:t>
                      </a:r>
                    </a:p>
                    <a:p>
                      <a:pPr marL="457200" indent="-457200">
                        <a:buFont typeface="Arial" panose="020B0604020202020204" pitchFamily="34" charset="0"/>
                        <a:buChar char="•"/>
                      </a:pPr>
                      <a:r>
                        <a:rPr lang="en-US" sz="2200" dirty="0" err="1"/>
                        <a:t>aptialism</a:t>
                      </a:r>
                      <a:endParaRPr lang="en-US" sz="2200" dirty="0"/>
                    </a:p>
                    <a:p>
                      <a:pPr marL="457200" indent="-457200">
                        <a:buFont typeface="Arial" panose="020B0604020202020204" pitchFamily="34" charset="0"/>
                        <a:buChar char="•"/>
                      </a:pPr>
                      <a:r>
                        <a:rPr lang="en-US" sz="2200" dirty="0"/>
                        <a:t>damage to the swallowing center</a:t>
                      </a:r>
                    </a:p>
                    <a:p>
                      <a:pPr marL="457200" indent="-457200">
                        <a:buFont typeface="Arial" panose="020B0604020202020204" pitchFamily="34" charset="0"/>
                        <a:buChar char="•"/>
                      </a:pPr>
                      <a:r>
                        <a:rPr lang="en-US" sz="2200" dirty="0"/>
                        <a:t>damage to sensory nerve fibers (</a:t>
                      </a:r>
                      <a:r>
                        <a:rPr lang="en-US" sz="2200" dirty="0" err="1"/>
                        <a:t>vagus</a:t>
                      </a:r>
                      <a:r>
                        <a:rPr lang="en-US" sz="2200" dirty="0"/>
                        <a:t> nerve and glossopharyngeal nerve)</a:t>
                      </a:r>
                    </a:p>
                    <a:p>
                      <a:pPr marL="457200" indent="-457200">
                        <a:buFont typeface="Arial" panose="020B0604020202020204" pitchFamily="34" charset="0"/>
                        <a:buChar char="•"/>
                      </a:pPr>
                      <a:r>
                        <a:rPr lang="en-US" sz="2200" dirty="0"/>
                        <a:t>psychogenic causes</a:t>
                      </a:r>
                    </a:p>
                  </a:txBody>
                  <a:tcPr/>
                </a:tc>
                <a:tc>
                  <a:txBody>
                    <a:bodyPr/>
                    <a:lstStyle/>
                    <a:p>
                      <a:pPr marL="342900" indent="-342900">
                        <a:buFont typeface="Arial" panose="020B0604020202020204" pitchFamily="34" charset="0"/>
                        <a:buChar char="•"/>
                      </a:pPr>
                      <a:r>
                        <a:rPr lang="en-US" sz="2200" dirty="0"/>
                        <a:t>damage to the striated muscles of the esophagus</a:t>
                      </a:r>
                    </a:p>
                    <a:p>
                      <a:pPr marL="0" indent="0">
                        <a:buFont typeface="Arial" panose="020B0604020202020204" pitchFamily="34" charset="0"/>
                        <a:buNone/>
                      </a:pPr>
                      <a:r>
                        <a:rPr lang="en-US" sz="2200" dirty="0"/>
                        <a:t>         - CNS diseases</a:t>
                      </a:r>
                    </a:p>
                    <a:p>
                      <a:pPr marL="0" indent="0">
                        <a:buFont typeface="Arial" panose="020B0604020202020204" pitchFamily="34" charset="0"/>
                        <a:buNone/>
                      </a:pPr>
                      <a:r>
                        <a:rPr lang="en-US" sz="2200" dirty="0"/>
                        <a:t>          - muscular diseases</a:t>
                      </a:r>
                    </a:p>
                    <a:p>
                      <a:pPr marL="0" indent="0">
                        <a:buFont typeface="Arial" panose="020B0604020202020204" pitchFamily="34" charset="0"/>
                        <a:buNone/>
                      </a:pPr>
                      <a:r>
                        <a:rPr lang="en-US" sz="2200" dirty="0"/>
                        <a:t>          - neuromuscular diseases</a:t>
                      </a:r>
                    </a:p>
                    <a:p>
                      <a:pPr marL="0" indent="0">
                        <a:buFont typeface="Arial" panose="020B0604020202020204" pitchFamily="34" charset="0"/>
                        <a:buNone/>
                      </a:pPr>
                      <a:r>
                        <a:rPr lang="en-US" sz="2200" dirty="0"/>
                        <a:t>         - nerve damage</a:t>
                      </a:r>
                    </a:p>
                    <a:p>
                      <a:pPr marL="342900" indent="-342900">
                        <a:buFont typeface="Arial" panose="020B0604020202020204" pitchFamily="34" charset="0"/>
                        <a:buChar char="•"/>
                      </a:pPr>
                      <a:r>
                        <a:rPr lang="en-US" sz="2200" dirty="0"/>
                        <a:t>damage to the smooth muscles of the throat and esophagus</a:t>
                      </a:r>
                    </a:p>
                    <a:p>
                      <a:pPr marL="0" indent="0">
                        <a:buFont typeface="Arial" panose="020B0604020202020204" pitchFamily="34" charset="0"/>
                        <a:buNone/>
                      </a:pPr>
                      <a:r>
                        <a:rPr lang="en-US" sz="2200" dirty="0"/>
                        <a:t>          - weak contractions</a:t>
                      </a:r>
                    </a:p>
                    <a:p>
                      <a:pPr marL="0" indent="0">
                        <a:buFont typeface="Arial" panose="020B0604020202020204" pitchFamily="34" charset="0"/>
                        <a:buNone/>
                      </a:pPr>
                      <a:r>
                        <a:rPr lang="en-US" sz="2200" dirty="0"/>
                        <a:t>          - increased contractions with weakness</a:t>
                      </a:r>
                    </a:p>
                    <a:p>
                      <a:pPr marL="0" indent="0">
                        <a:buFont typeface="Arial" panose="020B0604020202020204" pitchFamily="34" charset="0"/>
                        <a:buNone/>
                      </a:pPr>
                      <a:r>
                        <a:rPr lang="en-US" sz="2200" dirty="0"/>
                        <a:t>             relaxation</a:t>
                      </a:r>
                    </a:p>
                  </a:txBody>
                  <a:tcPr/>
                </a:tc>
                <a:extLst>
                  <a:ext uri="{0D108BD9-81ED-4DB2-BD59-A6C34878D82A}">
                    <a16:rowId xmlns:a16="http://schemas.microsoft.com/office/drawing/2014/main" xmlns="" val="11335891"/>
                  </a:ext>
                </a:extLst>
              </a:tr>
            </a:tbl>
          </a:graphicData>
        </a:graphic>
      </p:graphicFrame>
      <p:sp>
        <p:nvSpPr>
          <p:cNvPr id="3" name="Slide Number Placeholder 2"/>
          <p:cNvSpPr>
            <a:spLocks noGrp="1"/>
          </p:cNvSpPr>
          <p:nvPr>
            <p:ph type="sldNum" sz="quarter" idx="12"/>
          </p:nvPr>
        </p:nvSpPr>
        <p:spPr/>
        <p:txBody>
          <a:bodyPr/>
          <a:lstStyle/>
          <a:p>
            <a:fld id="{73EE0B45-C5B7-45BF-992F-5B9A112D8138}" type="slidenum">
              <a:rPr lang="en-US" smtClean="0"/>
              <a:t>12</a:t>
            </a:fld>
            <a:endParaRPr lang="en-US" dirty="0"/>
          </a:p>
        </p:txBody>
      </p:sp>
    </p:spTree>
    <p:extLst>
      <p:ext uri="{BB962C8B-B14F-4D97-AF65-F5344CB8AC3E}">
        <p14:creationId xmlns:p14="http://schemas.microsoft.com/office/powerpoint/2010/main" val="1206399399"/>
      </p:ext>
    </p:extLst>
  </p:cSld>
  <p:clrMapOvr>
    <a:masterClrMapping/>
  </p:clrMapOvr>
  <mc:AlternateContent xmlns:mc="http://schemas.openxmlformats.org/markup-compatibility/2006" xmlns:p14="http://schemas.microsoft.com/office/powerpoint/2010/main">
    <mc:Choice Requires="p14">
      <p:transition spd="slow" p14:dur="2000" advTm="52381"/>
    </mc:Choice>
    <mc:Fallback xmlns="">
      <p:transition spd="slow" advTm="5238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 - cardiospasm</a:t>
            </a:r>
            <a:endParaRPr lang="en-US" dirty="0"/>
          </a:p>
        </p:txBody>
      </p:sp>
      <p:sp>
        <p:nvSpPr>
          <p:cNvPr id="3" name="Content Placeholder 2"/>
          <p:cNvSpPr>
            <a:spLocks noGrp="1"/>
          </p:cNvSpPr>
          <p:nvPr>
            <p:ph idx="1"/>
          </p:nvPr>
        </p:nvSpPr>
        <p:spPr>
          <a:xfrm>
            <a:off x="838200" y="1825625"/>
            <a:ext cx="10659894" cy="4351338"/>
          </a:xfrm>
        </p:spPr>
        <p:txBody>
          <a:bodyPr/>
          <a:lstStyle/>
          <a:p>
            <a:r>
              <a:rPr lang="en-US" dirty="0"/>
              <a:t>is a primary esophageal motor disorder</a:t>
            </a:r>
          </a:p>
          <a:p>
            <a:r>
              <a:rPr lang="en-US" dirty="0"/>
              <a:t>characterized by:</a:t>
            </a:r>
          </a:p>
          <a:p>
            <a:pPr marL="0" indent="0">
              <a:buNone/>
            </a:pPr>
            <a:r>
              <a:rPr lang="en-US" dirty="0"/>
              <a:t>     - </a:t>
            </a:r>
            <a:r>
              <a:rPr lang="en-US" dirty="0">
                <a:solidFill>
                  <a:srgbClr val="0070C0"/>
                </a:solidFill>
              </a:rPr>
              <a:t>functional obstruction at the level of the esophagogastric junction</a:t>
            </a:r>
          </a:p>
          <a:p>
            <a:pPr marL="0" indent="0">
              <a:buNone/>
            </a:pPr>
            <a:r>
              <a:rPr lang="en-US" dirty="0">
                <a:solidFill>
                  <a:srgbClr val="0070C0"/>
                </a:solidFill>
              </a:rPr>
              <a:t>     - by increasing the basic tone of the cardia sphincter</a:t>
            </a:r>
          </a:p>
          <a:p>
            <a:pPr marL="0" indent="0">
              <a:buNone/>
            </a:pPr>
            <a:r>
              <a:rPr lang="en-US" dirty="0">
                <a:solidFill>
                  <a:srgbClr val="0070C0"/>
                </a:solidFill>
              </a:rPr>
              <a:t>     - loss of the ability to relax the sphincter of the cardia</a:t>
            </a:r>
          </a:p>
          <a:p>
            <a:pPr marL="0" indent="0">
              <a:buNone/>
            </a:pPr>
            <a:r>
              <a:rPr lang="en-US" dirty="0">
                <a:solidFill>
                  <a:srgbClr val="0070C0"/>
                </a:solidFill>
              </a:rPr>
              <a:t>    - disorder or lack of a paralytic wave of the esophagus</a:t>
            </a:r>
          </a:p>
        </p:txBody>
      </p:sp>
      <p:pic>
        <p:nvPicPr>
          <p:cNvPr id="5"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13</a:t>
            </a:fld>
            <a:endParaRPr lang="en-US" dirty="0"/>
          </a:p>
        </p:txBody>
      </p:sp>
    </p:spTree>
    <p:extLst>
      <p:ext uri="{BB962C8B-B14F-4D97-AF65-F5344CB8AC3E}">
        <p14:creationId xmlns:p14="http://schemas.microsoft.com/office/powerpoint/2010/main" val="3263379761"/>
      </p:ext>
    </p:extLst>
  </p:cSld>
  <p:clrMapOvr>
    <a:masterClrMapping/>
  </p:clrMapOvr>
  <mc:AlternateContent xmlns:mc="http://schemas.openxmlformats.org/markup-compatibility/2006" xmlns:p14="http://schemas.microsoft.com/office/powerpoint/2010/main">
    <mc:Choice Requires="p14">
      <p:transition spd="slow" p14:dur="2000" advTm="35271"/>
    </mc:Choice>
    <mc:Fallback xmlns="">
      <p:transition spd="slow" advTm="3527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a:t>
            </a:r>
            <a:endParaRPr lang="en-US" dirty="0"/>
          </a:p>
        </p:txBody>
      </p:sp>
      <p:sp>
        <p:nvSpPr>
          <p:cNvPr id="3" name="Content Placeholder 2"/>
          <p:cNvSpPr>
            <a:spLocks noGrp="1"/>
          </p:cNvSpPr>
          <p:nvPr>
            <p:ph idx="1"/>
          </p:nvPr>
        </p:nvSpPr>
        <p:spPr>
          <a:xfrm>
            <a:off x="838201" y="1825625"/>
            <a:ext cx="9281159" cy="4351338"/>
          </a:xfrm>
        </p:spPr>
        <p:txBody>
          <a:bodyPr>
            <a:normAutofit lnSpcReduction="10000"/>
          </a:bodyPr>
          <a:lstStyle/>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Etiology:</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lack or damage of ganglion cells</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myenteric plexus</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reduction of VIP content (vasoactive intestinal</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peptide)</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reduction in the number of VIP-</a:t>
            </a:r>
            <a:r>
              <a:rPr lang="en-US" dirty="0" err="1">
                <a:solidFill>
                  <a:srgbClr val="330033"/>
                </a:solidFill>
                <a:cs typeface="Times New Roman"/>
              </a:rPr>
              <a:t>ergic</a:t>
            </a:r>
            <a:r>
              <a:rPr lang="en-US" dirty="0">
                <a:solidFill>
                  <a:srgbClr val="330033"/>
                </a:solidFill>
                <a:cs typeface="Times New Roman"/>
              </a:rPr>
              <a:t> fibers</a:t>
            </a:r>
          </a:p>
          <a:p>
            <a:pPr marL="12700" marR="471170" indent="0">
              <a:lnSpc>
                <a:spcPct val="100000"/>
              </a:lnSpc>
              <a:spcBef>
                <a:spcPts val="105"/>
              </a:spcBef>
              <a:buClr>
                <a:srgbClr val="B1B1B1"/>
              </a:buClr>
              <a:buSzPct val="89062"/>
              <a:buNone/>
              <a:tabLst>
                <a:tab pos="355600" algn="l"/>
              </a:tabLst>
            </a:pPr>
            <a:endParaRPr lang="en-US" dirty="0">
              <a:solidFill>
                <a:srgbClr val="330033"/>
              </a:solidFill>
              <a:cs typeface="Times New Roman"/>
            </a:endParaRP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Achalasia can also occur secondarily as a result of damage to the esophageal nervous system by malignant infiltration, intoxication, radiation...</a:t>
            </a:r>
            <a:endParaRPr lang="en-US" dirty="0"/>
          </a:p>
        </p:txBody>
      </p:sp>
      <p:pic>
        <p:nvPicPr>
          <p:cNvPr id="4"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73EE0B45-C5B7-45BF-992F-5B9A112D8138}" type="slidenum">
              <a:rPr lang="en-US" smtClean="0"/>
              <a:t>14</a:t>
            </a:fld>
            <a:endParaRPr lang="en-US" dirty="0"/>
          </a:p>
        </p:txBody>
      </p:sp>
    </p:spTree>
    <p:extLst>
      <p:ext uri="{BB962C8B-B14F-4D97-AF65-F5344CB8AC3E}">
        <p14:creationId xmlns:p14="http://schemas.microsoft.com/office/powerpoint/2010/main" val="165889794"/>
      </p:ext>
    </p:extLst>
  </p:cSld>
  <p:clrMapOvr>
    <a:masterClrMapping/>
  </p:clrMapOvr>
  <mc:AlternateContent xmlns:mc="http://schemas.openxmlformats.org/markup-compatibility/2006" xmlns:p14="http://schemas.microsoft.com/office/powerpoint/2010/main">
    <mc:Choice Requires="p14">
      <p:transition spd="slow" p14:dur="2000" advTm="28246"/>
    </mc:Choice>
    <mc:Fallback xmlns="">
      <p:transition spd="slow" advTm="2824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a:t>
            </a:r>
            <a:endParaRPr lang="en-US" dirty="0"/>
          </a:p>
        </p:txBody>
      </p:sp>
      <p:sp>
        <p:nvSpPr>
          <p:cNvPr id="3" name="Content Placeholder 2"/>
          <p:cNvSpPr>
            <a:spLocks noGrp="1"/>
          </p:cNvSpPr>
          <p:nvPr>
            <p:ph idx="1"/>
          </p:nvPr>
        </p:nvSpPr>
        <p:spPr/>
        <p:txBody>
          <a:bodyPr>
            <a:normAutofit/>
          </a:bodyPr>
          <a:lstStyle/>
          <a:p>
            <a:pPr marL="12700" marR="587375" indent="0">
              <a:lnSpc>
                <a:spcPct val="100000"/>
              </a:lnSpc>
              <a:spcBef>
                <a:spcPts val="770"/>
              </a:spcBef>
              <a:buClr>
                <a:srgbClr val="B1B1B1"/>
              </a:buClr>
              <a:buSzPct val="89062"/>
              <a:buNone/>
              <a:tabLst>
                <a:tab pos="355600" algn="l"/>
              </a:tabLst>
            </a:pPr>
            <a:r>
              <a:rPr lang="en-US" dirty="0">
                <a:solidFill>
                  <a:srgbClr val="330033"/>
                </a:solidFill>
                <a:cs typeface="Times New Roman"/>
              </a:rPr>
              <a:t>Pathogenesis:</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absence of relaxation of the gastro-</a:t>
            </a:r>
            <a:r>
              <a:rPr lang="en-US" dirty="0" err="1">
                <a:solidFill>
                  <a:srgbClr val="330033"/>
                </a:solidFill>
                <a:cs typeface="Times New Roman"/>
              </a:rPr>
              <a:t>oesophageal</a:t>
            </a:r>
            <a:r>
              <a:rPr lang="en-US" dirty="0">
                <a:solidFill>
                  <a:srgbClr val="330033"/>
                </a:solidFill>
                <a:cs typeface="Times New Roman"/>
              </a:rPr>
              <a:t> sphincter</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food passes into the stomach only when the hydrostatic pressure in the esophagus overcomes the tone of the sphincter</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larger amounts of food accumulate in the esophagus, with dilatation of the esophagus (megaesophagus)</a:t>
            </a:r>
            <a:endParaRPr lang="en-US" dirty="0"/>
          </a:p>
        </p:txBody>
      </p:sp>
      <p:pic>
        <p:nvPicPr>
          <p:cNvPr id="4"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73EE0B45-C5B7-45BF-992F-5B9A112D8138}" type="slidenum">
              <a:rPr lang="en-US" smtClean="0"/>
              <a:t>15</a:t>
            </a:fld>
            <a:endParaRPr lang="en-US" dirty="0"/>
          </a:p>
        </p:txBody>
      </p:sp>
    </p:spTree>
    <p:extLst>
      <p:ext uri="{BB962C8B-B14F-4D97-AF65-F5344CB8AC3E}">
        <p14:creationId xmlns:p14="http://schemas.microsoft.com/office/powerpoint/2010/main" val="3899028417"/>
      </p:ext>
    </p:extLst>
  </p:cSld>
  <p:clrMapOvr>
    <a:masterClrMapping/>
  </p:clrMapOvr>
  <mc:AlternateContent xmlns:mc="http://schemas.openxmlformats.org/markup-compatibility/2006" xmlns:p14="http://schemas.microsoft.com/office/powerpoint/2010/main">
    <mc:Choice Requires="p14">
      <p:transition spd="slow" p14:dur="2000" advTm="20474"/>
    </mc:Choice>
    <mc:Fallback xmlns="">
      <p:transition spd="slow" advTm="2047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halazi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541" y="196759"/>
            <a:ext cx="8674917" cy="646448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16</a:t>
            </a:fld>
            <a:endParaRPr lang="en-US" dirty="0"/>
          </a:p>
        </p:txBody>
      </p:sp>
      <p:sp>
        <p:nvSpPr>
          <p:cNvPr id="3" name="Rectangle 2">
            <a:extLst>
              <a:ext uri="{FF2B5EF4-FFF2-40B4-BE49-F238E27FC236}">
                <a16:creationId xmlns:a16="http://schemas.microsoft.com/office/drawing/2014/main" xmlns="" id="{EA30A3EF-7BAB-4FB2-8892-30DCEBFDCCEF}"/>
              </a:ext>
            </a:extLst>
          </p:cNvPr>
          <p:cNvSpPr/>
          <p:nvPr/>
        </p:nvSpPr>
        <p:spPr>
          <a:xfrm>
            <a:off x="4691921" y="1963711"/>
            <a:ext cx="1229194" cy="104931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Expanded lumen of the body of the esophagus</a:t>
            </a:r>
            <a:endParaRPr lang="en-US" dirty="0"/>
          </a:p>
        </p:txBody>
      </p:sp>
      <p:sp>
        <p:nvSpPr>
          <p:cNvPr id="5" name="Rectangle 4">
            <a:extLst>
              <a:ext uri="{FF2B5EF4-FFF2-40B4-BE49-F238E27FC236}">
                <a16:creationId xmlns:a16="http://schemas.microsoft.com/office/drawing/2014/main" xmlns="" id="{37DA7E52-B21C-406B-8CDF-ABA3B516C277}"/>
              </a:ext>
            </a:extLst>
          </p:cNvPr>
          <p:cNvSpPr/>
          <p:nvPr/>
        </p:nvSpPr>
        <p:spPr>
          <a:xfrm>
            <a:off x="4077323" y="3117953"/>
            <a:ext cx="2203555" cy="88442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Damaged mucous membrane of the esophagus</a:t>
            </a:r>
            <a:endParaRPr lang="en-US" dirty="0"/>
          </a:p>
        </p:txBody>
      </p:sp>
      <p:sp>
        <p:nvSpPr>
          <p:cNvPr id="6" name="Rectangle 5">
            <a:extLst>
              <a:ext uri="{FF2B5EF4-FFF2-40B4-BE49-F238E27FC236}">
                <a16:creationId xmlns:a16="http://schemas.microsoft.com/office/drawing/2014/main" xmlns="" id="{7D2A472F-941C-4828-8922-0585473B8A1A}"/>
              </a:ext>
            </a:extLst>
          </p:cNvPr>
          <p:cNvSpPr/>
          <p:nvPr/>
        </p:nvSpPr>
        <p:spPr>
          <a:xfrm>
            <a:off x="4424595" y="4002375"/>
            <a:ext cx="2036165" cy="72556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Spasm of the lower esophageal sphincter</a:t>
            </a:r>
            <a:endParaRPr lang="en-US" dirty="0"/>
          </a:p>
        </p:txBody>
      </p:sp>
      <p:sp>
        <p:nvSpPr>
          <p:cNvPr id="7" name="Rectangle 6">
            <a:extLst>
              <a:ext uri="{FF2B5EF4-FFF2-40B4-BE49-F238E27FC236}">
                <a16:creationId xmlns:a16="http://schemas.microsoft.com/office/drawing/2014/main" xmlns="" id="{3DD52E68-EEAC-4D1F-84FB-D21E9078A3AE}"/>
              </a:ext>
            </a:extLst>
          </p:cNvPr>
          <p:cNvSpPr/>
          <p:nvPr/>
        </p:nvSpPr>
        <p:spPr>
          <a:xfrm>
            <a:off x="5179100" y="4856818"/>
            <a:ext cx="1536493" cy="31478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Diaphragm</a:t>
            </a:r>
            <a:endParaRPr lang="en-US" dirty="0"/>
          </a:p>
        </p:txBody>
      </p:sp>
    </p:spTree>
    <p:extLst>
      <p:ext uri="{BB962C8B-B14F-4D97-AF65-F5344CB8AC3E}">
        <p14:creationId xmlns:p14="http://schemas.microsoft.com/office/powerpoint/2010/main" val="2153280756"/>
      </p:ext>
    </p:extLst>
  </p:cSld>
  <p:clrMapOvr>
    <a:masterClrMapping/>
  </p:clrMapOvr>
  <mc:AlternateContent xmlns:mc="http://schemas.openxmlformats.org/markup-compatibility/2006" xmlns:p14="http://schemas.microsoft.com/office/powerpoint/2010/main">
    <mc:Choice Requires="p14">
      <p:transition spd="slow" p14:dur="2000" advTm="20248"/>
    </mc:Choice>
    <mc:Fallback xmlns="">
      <p:transition spd="slow" advTm="2024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reflux</a:t>
            </a:r>
            <a:endParaRPr lang="en-US" dirty="0"/>
          </a:p>
        </p:txBody>
      </p:sp>
      <p:sp>
        <p:nvSpPr>
          <p:cNvPr id="3" name="Content Placeholder 2"/>
          <p:cNvSpPr>
            <a:spLocks noGrp="1"/>
          </p:cNvSpPr>
          <p:nvPr>
            <p:ph idx="1"/>
          </p:nvPr>
        </p:nvSpPr>
        <p:spPr>
          <a:xfrm>
            <a:off x="838200" y="1690688"/>
            <a:ext cx="10515600" cy="4486275"/>
          </a:xfrm>
        </p:spPr>
        <p:txBody>
          <a:bodyPr>
            <a:normAutofit/>
          </a:bodyPr>
          <a:lstStyle/>
          <a:p>
            <a:pPr marL="0" indent="0">
              <a:buNone/>
            </a:pPr>
            <a:r>
              <a:rPr lang="en-US" dirty="0"/>
              <a:t>Gastro-</a:t>
            </a:r>
            <a:r>
              <a:rPr lang="en-US" dirty="0" err="1"/>
              <a:t>oesophageal</a:t>
            </a:r>
            <a:r>
              <a:rPr lang="en-US" dirty="0"/>
              <a:t> reflux (GER) is </a:t>
            </a:r>
            <a:r>
              <a:rPr lang="en-US" dirty="0">
                <a:solidFill>
                  <a:srgbClr val="0070C0"/>
                </a:solidFill>
              </a:rPr>
              <a:t>the process of acid reflux of stomach contents into the esophagu</a:t>
            </a:r>
            <a:r>
              <a:rPr lang="en-US" dirty="0"/>
              <a:t>s accompanied by heartburn.</a:t>
            </a:r>
          </a:p>
          <a:p>
            <a:pPr marL="0" indent="0">
              <a:buNone/>
            </a:pPr>
            <a:r>
              <a:rPr lang="en-US" dirty="0"/>
              <a:t>Reflux can be caused by:</a:t>
            </a:r>
          </a:p>
          <a:p>
            <a:r>
              <a:rPr lang="en-US" dirty="0"/>
              <a:t>increase in the volume of the stomach (after a meal, obstruction and stenosis of the pylorus, gastric stasis, hypersecretion of gastric juice)</a:t>
            </a:r>
          </a:p>
          <a:p>
            <a:r>
              <a:rPr lang="en-US" dirty="0"/>
              <a:t>increased intra-abdominal pressure (pregnancy, obesity, ascites)</a:t>
            </a:r>
          </a:p>
          <a:p>
            <a:r>
              <a:rPr lang="en-US" dirty="0"/>
              <a:t>primary or secondary decrease in tone of the lower esophageal sphincter</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17</a:t>
            </a:fld>
            <a:endParaRPr lang="en-US" dirty="0"/>
          </a:p>
        </p:txBody>
      </p:sp>
    </p:spTree>
    <p:extLst>
      <p:ext uri="{BB962C8B-B14F-4D97-AF65-F5344CB8AC3E}">
        <p14:creationId xmlns:p14="http://schemas.microsoft.com/office/powerpoint/2010/main" val="1383450754"/>
      </p:ext>
    </p:extLst>
  </p:cSld>
  <p:clrMapOvr>
    <a:masterClrMapping/>
  </p:clrMapOvr>
  <mc:AlternateContent xmlns:mc="http://schemas.openxmlformats.org/markup-compatibility/2006" xmlns:p14="http://schemas.microsoft.com/office/powerpoint/2010/main">
    <mc:Choice Requires="p14">
      <p:transition spd="slow" p14:dur="2000" advTm="36551"/>
    </mc:Choice>
    <mc:Fallback xmlns="">
      <p:transition spd="slow" advTm="3655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astro ezofagealna reluksna bol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14" y="560822"/>
            <a:ext cx="11724816" cy="577901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18</a:t>
            </a:fld>
            <a:endParaRPr lang="en-US" dirty="0"/>
          </a:p>
        </p:txBody>
      </p:sp>
      <p:sp>
        <p:nvSpPr>
          <p:cNvPr id="3" name="Rectangle 2">
            <a:extLst>
              <a:ext uri="{FF2B5EF4-FFF2-40B4-BE49-F238E27FC236}">
                <a16:creationId xmlns:a16="http://schemas.microsoft.com/office/drawing/2014/main" xmlns="" id="{5DAA738B-AA56-4188-ADCA-15A5AF5E00D3}"/>
              </a:ext>
            </a:extLst>
          </p:cNvPr>
          <p:cNvSpPr/>
          <p:nvPr/>
        </p:nvSpPr>
        <p:spPr>
          <a:xfrm>
            <a:off x="217714" y="3934918"/>
            <a:ext cx="1880909" cy="14390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Functional lower esophageal sphincter</a:t>
            </a:r>
            <a:endParaRPr lang="en-US" dirty="0"/>
          </a:p>
        </p:txBody>
      </p:sp>
      <p:sp>
        <p:nvSpPr>
          <p:cNvPr id="5" name="Rectangle 4">
            <a:extLst>
              <a:ext uri="{FF2B5EF4-FFF2-40B4-BE49-F238E27FC236}">
                <a16:creationId xmlns:a16="http://schemas.microsoft.com/office/drawing/2014/main" xmlns="" id="{719DE579-86C0-48A3-9DEB-18E8EC7759A8}"/>
              </a:ext>
            </a:extLst>
          </p:cNvPr>
          <p:cNvSpPr/>
          <p:nvPr/>
        </p:nvSpPr>
        <p:spPr>
          <a:xfrm>
            <a:off x="4417458" y="2068643"/>
            <a:ext cx="204330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Diaphragm</a:t>
            </a:r>
            <a:endParaRPr lang="en-US" dirty="0"/>
          </a:p>
        </p:txBody>
      </p:sp>
      <p:sp>
        <p:nvSpPr>
          <p:cNvPr id="6" name="Rectangle 5">
            <a:extLst>
              <a:ext uri="{FF2B5EF4-FFF2-40B4-BE49-F238E27FC236}">
                <a16:creationId xmlns:a16="http://schemas.microsoft.com/office/drawing/2014/main" xmlns="" id="{5C26A367-8E04-455A-AE8C-25407BC980BE}"/>
              </a:ext>
            </a:extLst>
          </p:cNvPr>
          <p:cNvSpPr/>
          <p:nvPr/>
        </p:nvSpPr>
        <p:spPr>
          <a:xfrm>
            <a:off x="4417458" y="5069174"/>
            <a:ext cx="167854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Stomach</a:t>
            </a:r>
            <a:endParaRPr lang="en-US" dirty="0"/>
          </a:p>
        </p:txBody>
      </p:sp>
      <p:sp>
        <p:nvSpPr>
          <p:cNvPr id="7" name="Rectangle 6">
            <a:extLst>
              <a:ext uri="{FF2B5EF4-FFF2-40B4-BE49-F238E27FC236}">
                <a16:creationId xmlns:a16="http://schemas.microsoft.com/office/drawing/2014/main" xmlns="" id="{932E081A-9FC5-4C4B-8F90-6F5E5E9C48C2}"/>
              </a:ext>
            </a:extLst>
          </p:cNvPr>
          <p:cNvSpPr/>
          <p:nvPr/>
        </p:nvSpPr>
        <p:spPr>
          <a:xfrm>
            <a:off x="10263988" y="5304020"/>
            <a:ext cx="167854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Stomach</a:t>
            </a:r>
            <a:endParaRPr lang="en-US" dirty="0"/>
          </a:p>
        </p:txBody>
      </p:sp>
      <p:sp>
        <p:nvSpPr>
          <p:cNvPr id="8" name="Rectangle 7">
            <a:extLst>
              <a:ext uri="{FF2B5EF4-FFF2-40B4-BE49-F238E27FC236}">
                <a16:creationId xmlns:a16="http://schemas.microsoft.com/office/drawing/2014/main" xmlns="" id="{7773B400-52BF-4514-9905-24B716D036D7}"/>
              </a:ext>
            </a:extLst>
          </p:cNvPr>
          <p:cNvSpPr/>
          <p:nvPr/>
        </p:nvSpPr>
        <p:spPr>
          <a:xfrm>
            <a:off x="6095999" y="4204240"/>
            <a:ext cx="2043301" cy="143905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Weakened lower esophageal sphincter</a:t>
            </a:r>
            <a:endParaRPr lang="en-US" dirty="0"/>
          </a:p>
        </p:txBody>
      </p:sp>
    </p:spTree>
    <p:extLst>
      <p:ext uri="{BB962C8B-B14F-4D97-AF65-F5344CB8AC3E}">
        <p14:creationId xmlns:p14="http://schemas.microsoft.com/office/powerpoint/2010/main" val="1871863375"/>
      </p:ext>
    </p:extLst>
  </p:cSld>
  <p:clrMapOvr>
    <a:masterClrMapping/>
  </p:clrMapOvr>
  <mc:AlternateContent xmlns:mc="http://schemas.openxmlformats.org/markup-compatibility/2006" xmlns:p14="http://schemas.microsoft.com/office/powerpoint/2010/main">
    <mc:Choice Requires="p14">
      <p:transition spd="slow" p14:dur="2000" advTm="15389"/>
    </mc:Choice>
    <mc:Fallback xmlns="">
      <p:transition spd="slow" advTm="1538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reflux</a:t>
            </a:r>
            <a:endParaRPr lang="en-US" dirty="0"/>
          </a:p>
        </p:txBody>
      </p:sp>
      <p:sp>
        <p:nvSpPr>
          <p:cNvPr id="3" name="Content Placeholder 2"/>
          <p:cNvSpPr>
            <a:spLocks noGrp="1"/>
          </p:cNvSpPr>
          <p:nvPr>
            <p:ph idx="1"/>
          </p:nvPr>
        </p:nvSpPr>
        <p:spPr/>
        <p:txBody>
          <a:bodyPr>
            <a:normAutofit fontScale="92500" lnSpcReduction="10000"/>
          </a:bodyPr>
          <a:lstStyle/>
          <a:p>
            <a:r>
              <a:rPr lang="en-US" dirty="0"/>
              <a:t>due to disturbance of the pressure gradient between the stomach and the esophagus, regurgitation occurs, i.e. reflux of stomach contents</a:t>
            </a:r>
          </a:p>
          <a:p>
            <a:r>
              <a:rPr lang="en-US" dirty="0"/>
              <a:t>as a result of the repeated process of regurgitation, inflammation of the mucous membrane of the esophagus occurs due to the action of the aggressive agents of the gastric juice</a:t>
            </a:r>
          </a:p>
          <a:p>
            <a:r>
              <a:rPr lang="en-US" dirty="0"/>
              <a:t>Esophageal ulcer is a serious complication of persistent and abundant reflux that can further aggravate the condition by creating narrowing of the esophagus and consequent dysphagia.</a:t>
            </a:r>
          </a:p>
          <a:p>
            <a:r>
              <a:rPr lang="en-US" dirty="0"/>
              <a:t>long-term reflux can cause metaplasia of the squamous epithelium of the lower esophagus (Barrett's esophagus) and is considered a precancerous lesion</a:t>
            </a:r>
            <a:endParaRPr lang="en-US" b="1"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19</a:t>
            </a:fld>
            <a:endParaRPr lang="en-US" dirty="0"/>
          </a:p>
        </p:txBody>
      </p:sp>
    </p:spTree>
    <p:extLst>
      <p:ext uri="{BB962C8B-B14F-4D97-AF65-F5344CB8AC3E}">
        <p14:creationId xmlns:p14="http://schemas.microsoft.com/office/powerpoint/2010/main" val="1871505356"/>
      </p:ext>
    </p:extLst>
  </p:cSld>
  <p:clrMapOvr>
    <a:masterClrMapping/>
  </p:clrMapOvr>
  <mc:AlternateContent xmlns:mc="http://schemas.openxmlformats.org/markup-compatibility/2006" xmlns:p14="http://schemas.microsoft.com/office/powerpoint/2010/main">
    <mc:Choice Requires="p14">
      <p:transition spd="slow" p14:dur="2000" advTm="41082"/>
    </mc:Choice>
    <mc:Fallback xmlns="">
      <p:transition spd="slow" advTm="4108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and function</a:t>
            </a:r>
            <a:r>
              <a:rPr lang="sr-Latn-RS" dirty="0"/>
              <a:t> gastrointestinal system</a:t>
            </a:r>
            <a:endParaRPr lang="en-US" dirty="0"/>
          </a:p>
        </p:txBody>
      </p:sp>
      <p:sp>
        <p:nvSpPr>
          <p:cNvPr id="3" name="Content Placeholder 2"/>
          <p:cNvSpPr>
            <a:spLocks noGrp="1"/>
          </p:cNvSpPr>
          <p:nvPr>
            <p:ph idx="1"/>
          </p:nvPr>
        </p:nvSpPr>
        <p:spPr>
          <a:xfrm>
            <a:off x="838200" y="1825625"/>
            <a:ext cx="7419975" cy="4351338"/>
          </a:xfrm>
        </p:spPr>
        <p:txBody>
          <a:bodyPr>
            <a:noAutofit/>
          </a:bodyPr>
          <a:lstStyle/>
          <a:p>
            <a:pPr marL="469265" indent="-457200">
              <a:lnSpc>
                <a:spcPct val="100000"/>
              </a:lnSpc>
              <a:spcBef>
                <a:spcPts val="865"/>
              </a:spcBef>
              <a:buSzPct val="89062"/>
              <a:tabLst>
                <a:tab pos="355600" algn="l"/>
              </a:tabLst>
            </a:pPr>
            <a:r>
              <a:rPr lang="en-US" dirty="0">
                <a:cs typeface="Times New Roman"/>
              </a:rPr>
              <a:t>synonyms:</a:t>
            </a:r>
          </a:p>
          <a:p>
            <a:pPr marL="469265" indent="-457200">
              <a:lnSpc>
                <a:spcPct val="100000"/>
              </a:lnSpc>
              <a:spcBef>
                <a:spcPts val="865"/>
              </a:spcBef>
              <a:buSzPct val="89062"/>
              <a:tabLst>
                <a:tab pos="355600" algn="l"/>
              </a:tabLst>
            </a:pPr>
            <a:r>
              <a:rPr lang="en-US" dirty="0">
                <a:cs typeface="Times New Roman"/>
              </a:rPr>
              <a:t>- digestive tract</a:t>
            </a:r>
          </a:p>
          <a:p>
            <a:pPr marL="469265" indent="-457200">
              <a:lnSpc>
                <a:spcPct val="100000"/>
              </a:lnSpc>
              <a:spcBef>
                <a:spcPts val="865"/>
              </a:spcBef>
              <a:buSzPct val="89062"/>
              <a:tabLst>
                <a:tab pos="355600" algn="l"/>
              </a:tabLst>
            </a:pPr>
            <a:r>
              <a:rPr lang="en-US" dirty="0">
                <a:cs typeface="Times New Roman"/>
              </a:rPr>
              <a:t>- alimentary canal</a:t>
            </a:r>
          </a:p>
          <a:p>
            <a:pPr marL="469265" indent="-457200">
              <a:lnSpc>
                <a:spcPct val="100000"/>
              </a:lnSpc>
              <a:spcBef>
                <a:spcPts val="865"/>
              </a:spcBef>
              <a:buSzPct val="89062"/>
              <a:tabLst>
                <a:tab pos="355600" algn="l"/>
              </a:tabLst>
            </a:pPr>
            <a:r>
              <a:rPr lang="en-US" dirty="0">
                <a:cs typeface="Times New Roman"/>
              </a:rPr>
              <a:t>although it is inside the body, it is an extension of the external environment</a:t>
            </a:r>
          </a:p>
          <a:p>
            <a:pPr marL="469265" indent="-457200">
              <a:lnSpc>
                <a:spcPct val="100000"/>
              </a:lnSpc>
              <a:spcBef>
                <a:spcPts val="865"/>
              </a:spcBef>
              <a:buSzPct val="89062"/>
              <a:tabLst>
                <a:tab pos="355600" algn="l"/>
              </a:tabLst>
            </a:pPr>
            <a:r>
              <a:rPr lang="en-US" dirty="0">
                <a:cs typeface="Times New Roman"/>
              </a:rPr>
              <a:t>nutrients become part of the internal environment only after moving into cells, blood and lymph vessels</a:t>
            </a:r>
            <a:endParaRPr lang="en-US" dirty="0"/>
          </a:p>
        </p:txBody>
      </p:sp>
      <p:pic>
        <p:nvPicPr>
          <p:cNvPr id="11266" name="Picture 2" descr="digestivni sist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8633" y="1825625"/>
            <a:ext cx="3902242" cy="414734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2</a:t>
            </a:fld>
            <a:endParaRPr lang="en-US" dirty="0"/>
          </a:p>
        </p:txBody>
      </p:sp>
    </p:spTree>
    <p:extLst>
      <p:ext uri="{BB962C8B-B14F-4D97-AF65-F5344CB8AC3E}">
        <p14:creationId xmlns:p14="http://schemas.microsoft.com/office/powerpoint/2010/main" val="2533701605"/>
      </p:ext>
    </p:extLst>
  </p:cSld>
  <p:clrMapOvr>
    <a:masterClrMapping/>
  </p:clrMapOvr>
  <mc:AlternateContent xmlns:mc="http://schemas.openxmlformats.org/markup-compatibility/2006" xmlns:p14="http://schemas.microsoft.com/office/powerpoint/2010/main">
    <mc:Choice Requires="p14">
      <p:transition spd="slow" p14:dur="2000" advTm="17685"/>
    </mc:Choice>
    <mc:Fallback xmlns="">
      <p:transition spd="slow" advTm="17685"/>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er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863" y="981542"/>
            <a:ext cx="9962606" cy="56145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226424"/>
            <a:ext cx="12191999" cy="646331"/>
          </a:xfrm>
          <a:prstGeom prst="rect">
            <a:avLst/>
          </a:prstGeom>
          <a:noFill/>
        </p:spPr>
        <p:txBody>
          <a:bodyPr wrap="square" rtlCol="0">
            <a:spAutoFit/>
          </a:bodyPr>
          <a:lstStyle/>
          <a:p>
            <a:pPr algn="ctr"/>
            <a:r>
              <a:rPr lang="en-US" sz="3600" dirty="0"/>
              <a:t>Gastroesophageal </a:t>
            </a:r>
            <a:r>
              <a:rPr lang="en-US" sz="3600" dirty="0" err="1"/>
              <a:t>Reflual</a:t>
            </a:r>
            <a:r>
              <a:rPr lang="en-US" sz="3600" dirty="0"/>
              <a:t> Disease - GER</a:t>
            </a:r>
            <a:r>
              <a:rPr lang="sr-Latn-RS" sz="3600" dirty="0"/>
              <a:t>B</a:t>
            </a:r>
            <a:endParaRPr lang="en-US" sz="3600" dirty="0"/>
          </a:p>
        </p:txBody>
      </p:sp>
      <p:sp>
        <p:nvSpPr>
          <p:cNvPr id="2" name="Slide Number Placeholder 1"/>
          <p:cNvSpPr>
            <a:spLocks noGrp="1"/>
          </p:cNvSpPr>
          <p:nvPr>
            <p:ph type="sldNum" sz="quarter" idx="12"/>
          </p:nvPr>
        </p:nvSpPr>
        <p:spPr/>
        <p:txBody>
          <a:bodyPr/>
          <a:lstStyle/>
          <a:p>
            <a:fld id="{73EE0B45-C5B7-45BF-992F-5B9A112D8138}" type="slidenum">
              <a:rPr lang="en-US" smtClean="0"/>
              <a:t>20</a:t>
            </a:fld>
            <a:endParaRPr lang="en-US" dirty="0"/>
          </a:p>
        </p:txBody>
      </p:sp>
    </p:spTree>
    <p:extLst>
      <p:ext uri="{BB962C8B-B14F-4D97-AF65-F5344CB8AC3E}">
        <p14:creationId xmlns:p14="http://schemas.microsoft.com/office/powerpoint/2010/main" val="1755282366"/>
      </p:ext>
    </p:extLst>
  </p:cSld>
  <p:clrMapOvr>
    <a:masterClrMapping/>
  </p:clrMapOvr>
  <mc:AlternateContent xmlns:mc="http://schemas.openxmlformats.org/markup-compatibility/2006" xmlns:p14="http://schemas.microsoft.com/office/powerpoint/2010/main">
    <mc:Choice Requires="p14">
      <p:transition spd="slow" p14:dur="2000" advTm="37096"/>
    </mc:Choice>
    <mc:Fallback xmlns="">
      <p:transition spd="slow" advTm="37096"/>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lstStyle/>
          <a:p>
            <a:r>
              <a:rPr lang="en-US" dirty="0"/>
              <a:t>gastric hernia, hernia on the stomach</a:t>
            </a:r>
          </a:p>
          <a:p>
            <a:r>
              <a:rPr lang="en-US" dirty="0"/>
              <a:t>in this disease, a part of the stomach, in extreme cases the entire stomach, penetrates into the chest cavity through the esophageal opening on the diaphragm</a:t>
            </a:r>
          </a:p>
          <a:p>
            <a:r>
              <a:rPr lang="en-US" dirty="0"/>
              <a:t>the incidence is 5-20% of the total population</a:t>
            </a:r>
          </a:p>
          <a:p>
            <a:r>
              <a:rPr lang="en-US" dirty="0"/>
              <a:t>occurs as a </a:t>
            </a:r>
            <a:r>
              <a:rPr lang="en-US" dirty="0">
                <a:solidFill>
                  <a:srgbClr val="0070C0"/>
                </a:solidFill>
              </a:rPr>
              <a:t>primary</a:t>
            </a:r>
            <a:r>
              <a:rPr lang="en-US" dirty="0"/>
              <a:t> (isolated disease) or </a:t>
            </a:r>
            <a:r>
              <a:rPr lang="en-US" dirty="0">
                <a:solidFill>
                  <a:srgbClr val="0070C0"/>
                </a:solidFill>
              </a:rPr>
              <a:t>secondary</a:t>
            </a:r>
            <a:r>
              <a:rPr lang="en-US" dirty="0"/>
              <a:t> (together with other clinical entities)</a:t>
            </a:r>
          </a:p>
        </p:txBody>
      </p:sp>
      <p:sp>
        <p:nvSpPr>
          <p:cNvPr id="4" name="Slide Number Placeholder 3"/>
          <p:cNvSpPr>
            <a:spLocks noGrp="1"/>
          </p:cNvSpPr>
          <p:nvPr>
            <p:ph type="sldNum" sz="quarter" idx="12"/>
          </p:nvPr>
        </p:nvSpPr>
        <p:spPr/>
        <p:txBody>
          <a:bodyPr/>
          <a:lstStyle/>
          <a:p>
            <a:fld id="{73EE0B45-C5B7-45BF-992F-5B9A112D8138}" type="slidenum">
              <a:rPr lang="en-US" smtClean="0"/>
              <a:t>21</a:t>
            </a:fld>
            <a:endParaRPr lang="en-US" dirty="0"/>
          </a:p>
        </p:txBody>
      </p:sp>
    </p:spTree>
    <p:extLst>
      <p:ext uri="{BB962C8B-B14F-4D97-AF65-F5344CB8AC3E}">
        <p14:creationId xmlns:p14="http://schemas.microsoft.com/office/powerpoint/2010/main" val="33356724"/>
      </p:ext>
    </p:extLst>
  </p:cSld>
  <p:clrMapOvr>
    <a:masterClrMapping/>
  </p:clrMapOvr>
  <mc:AlternateContent xmlns:mc="http://schemas.openxmlformats.org/markup-compatibility/2006" xmlns:p14="http://schemas.microsoft.com/office/powerpoint/2010/main">
    <mc:Choice Requires="p14">
      <p:transition spd="slow" p14:dur="2000" advTm="29791"/>
    </mc:Choice>
    <mc:Fallback xmlns="">
      <p:transition spd="slow" advTm="29791"/>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rafički prikaz kako izgleda kila na želucu i gde se nalaz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844" y="291195"/>
            <a:ext cx="7455716" cy="634667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22</a:t>
            </a:fld>
            <a:endParaRPr lang="en-US" dirty="0"/>
          </a:p>
        </p:txBody>
      </p:sp>
      <p:sp>
        <p:nvSpPr>
          <p:cNvPr id="3" name="Rectangle 2">
            <a:extLst>
              <a:ext uri="{FF2B5EF4-FFF2-40B4-BE49-F238E27FC236}">
                <a16:creationId xmlns:a16="http://schemas.microsoft.com/office/drawing/2014/main" xmlns="" id="{114FEF76-6CCE-4799-A0A5-F0E38DDC83F3}"/>
              </a:ext>
            </a:extLst>
          </p:cNvPr>
          <p:cNvSpPr/>
          <p:nvPr/>
        </p:nvSpPr>
        <p:spPr>
          <a:xfrm>
            <a:off x="5921113" y="3068940"/>
            <a:ext cx="3702571" cy="509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t>Hiatus hernia</a:t>
            </a:r>
            <a:endParaRPr lang="en-US" dirty="0"/>
          </a:p>
        </p:txBody>
      </p:sp>
      <p:sp>
        <p:nvSpPr>
          <p:cNvPr id="5" name="Rectangle 4">
            <a:extLst>
              <a:ext uri="{FF2B5EF4-FFF2-40B4-BE49-F238E27FC236}">
                <a16:creationId xmlns:a16="http://schemas.microsoft.com/office/drawing/2014/main" xmlns="" id="{1EE95482-FBBE-452F-8161-74B8A5D79F50}"/>
              </a:ext>
            </a:extLst>
          </p:cNvPr>
          <p:cNvSpPr/>
          <p:nvPr/>
        </p:nvSpPr>
        <p:spPr>
          <a:xfrm>
            <a:off x="6130585" y="4197246"/>
            <a:ext cx="2480015" cy="734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t>Stomach</a:t>
            </a:r>
            <a:endParaRPr lang="en-US" dirty="0"/>
          </a:p>
        </p:txBody>
      </p:sp>
    </p:spTree>
    <p:extLst>
      <p:ext uri="{BB962C8B-B14F-4D97-AF65-F5344CB8AC3E}">
        <p14:creationId xmlns:p14="http://schemas.microsoft.com/office/powerpoint/2010/main" val="2774175375"/>
      </p:ext>
    </p:extLst>
  </p:cSld>
  <p:clrMapOvr>
    <a:masterClrMapping/>
  </p:clrMapOvr>
  <mc:AlternateContent xmlns:mc="http://schemas.openxmlformats.org/markup-compatibility/2006" xmlns:p14="http://schemas.microsoft.com/office/powerpoint/2010/main">
    <mc:Choice Requires="p14">
      <p:transition spd="slow" p14:dur="2000" advTm="10009"/>
    </mc:Choice>
    <mc:Fallback xmlns="">
      <p:transition spd="slow" advTm="1000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lstStyle/>
          <a:p>
            <a:pPr marL="0" indent="0">
              <a:buNone/>
            </a:pPr>
            <a:r>
              <a:rPr lang="en-US" dirty="0"/>
              <a:t>Division:</a:t>
            </a:r>
          </a:p>
          <a:p>
            <a:r>
              <a:rPr lang="en-US" dirty="0">
                <a:solidFill>
                  <a:srgbClr val="0070C0"/>
                </a:solidFill>
              </a:rPr>
              <a:t>sliding or axial hiatus hernia</a:t>
            </a:r>
          </a:p>
          <a:p>
            <a:r>
              <a:rPr lang="en-US" dirty="0" err="1">
                <a:solidFill>
                  <a:srgbClr val="0070C0"/>
                </a:solidFill>
              </a:rPr>
              <a:t>paraesophageal</a:t>
            </a:r>
            <a:r>
              <a:rPr lang="en-US" dirty="0">
                <a:solidFill>
                  <a:srgbClr val="0070C0"/>
                </a:solidFill>
              </a:rPr>
              <a:t> hiatus hernia</a:t>
            </a:r>
          </a:p>
          <a:p>
            <a:r>
              <a:rPr lang="en-US" dirty="0">
                <a:solidFill>
                  <a:srgbClr val="0070C0"/>
                </a:solidFill>
              </a:rPr>
              <a:t>congenitally short esophagus (</a:t>
            </a:r>
            <a:r>
              <a:rPr lang="en-US" dirty="0" err="1">
                <a:solidFill>
                  <a:srgbClr val="0070C0"/>
                </a:solidFill>
              </a:rPr>
              <a:t>brachiophagus</a:t>
            </a:r>
            <a:r>
              <a:rPr lang="en-US" dirty="0">
                <a:solidFill>
                  <a:srgbClr val="0070C0"/>
                </a:solidFill>
              </a:rPr>
              <a:t>)</a:t>
            </a:r>
            <a:endParaRPr lang="sr-Cyrl-RS" dirty="0">
              <a:solidFill>
                <a:srgbClr val="0070C0"/>
              </a:solidFill>
            </a:endParaRPr>
          </a:p>
          <a:p>
            <a:pPr marL="0" indent="0">
              <a:buNone/>
            </a:pPr>
            <a:endParaRPr lang="sr-Cyrl-RS" dirty="0"/>
          </a:p>
        </p:txBody>
      </p:sp>
      <p:pic>
        <p:nvPicPr>
          <p:cNvPr id="15362" name="Picture 2" descr="Hiatus Hernia Treat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0" y="3962399"/>
            <a:ext cx="4762500" cy="289560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23</a:t>
            </a:fld>
            <a:endParaRPr lang="en-US" dirty="0"/>
          </a:p>
        </p:txBody>
      </p:sp>
    </p:spTree>
    <p:extLst>
      <p:ext uri="{BB962C8B-B14F-4D97-AF65-F5344CB8AC3E}">
        <p14:creationId xmlns:p14="http://schemas.microsoft.com/office/powerpoint/2010/main" val="3982030989"/>
      </p:ext>
    </p:extLst>
  </p:cSld>
  <p:clrMapOvr>
    <a:masterClrMapping/>
  </p:clrMapOvr>
  <mc:AlternateContent xmlns:mc="http://schemas.openxmlformats.org/markup-compatibility/2006" xmlns:p14="http://schemas.microsoft.com/office/powerpoint/2010/main">
    <mc:Choice Requires="p14">
      <p:transition spd="slow" p14:dur="2000" advTm="17804"/>
    </mc:Choice>
    <mc:Fallback xmlns="">
      <p:transition spd="slow" advTm="17804"/>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The clinical manifestation of this disease encourages an increase in intra-abdominal pressure:</a:t>
            </a:r>
          </a:p>
          <a:p>
            <a:r>
              <a:rPr lang="en-US" dirty="0"/>
              <a:t>pregnancy</a:t>
            </a:r>
          </a:p>
          <a:p>
            <a:r>
              <a:rPr lang="en-US" dirty="0"/>
              <a:t>obesity</a:t>
            </a:r>
          </a:p>
          <a:p>
            <a:r>
              <a:rPr lang="en-US" dirty="0"/>
              <a:t>ascites</a:t>
            </a:r>
          </a:p>
          <a:p>
            <a:r>
              <a:rPr lang="en-US" dirty="0"/>
              <a:t>tumor processes in the abdomen</a:t>
            </a:r>
          </a:p>
          <a:p>
            <a:pPr marL="0" indent="0">
              <a:buNone/>
            </a:pPr>
            <a:r>
              <a:rPr lang="en-US" dirty="0"/>
              <a:t>Symptoms: dysphagia, heartburn, digestive problems, shallow breathing, retrosternal and epigastric pains...</a:t>
            </a:r>
          </a:p>
          <a:p>
            <a:pPr marL="0" indent="0">
              <a:buNone/>
            </a:pPr>
            <a:r>
              <a:rPr lang="en-US" dirty="0"/>
              <a:t>Complications: reflux esophagitis, bleeding, entrapment and gastric volvulus.</a:t>
            </a:r>
          </a:p>
        </p:txBody>
      </p:sp>
      <p:sp>
        <p:nvSpPr>
          <p:cNvPr id="4" name="Slide Number Placeholder 3"/>
          <p:cNvSpPr>
            <a:spLocks noGrp="1"/>
          </p:cNvSpPr>
          <p:nvPr>
            <p:ph type="sldNum" sz="quarter" idx="12"/>
          </p:nvPr>
        </p:nvSpPr>
        <p:spPr/>
        <p:txBody>
          <a:bodyPr/>
          <a:lstStyle/>
          <a:p>
            <a:fld id="{73EE0B45-C5B7-45BF-992F-5B9A112D8138}" type="slidenum">
              <a:rPr lang="en-US" smtClean="0"/>
              <a:t>24</a:t>
            </a:fld>
            <a:endParaRPr lang="en-US" dirty="0"/>
          </a:p>
        </p:txBody>
      </p:sp>
    </p:spTree>
    <p:extLst>
      <p:ext uri="{BB962C8B-B14F-4D97-AF65-F5344CB8AC3E}">
        <p14:creationId xmlns:p14="http://schemas.microsoft.com/office/powerpoint/2010/main" val="3061290840"/>
      </p:ext>
    </p:extLst>
  </p:cSld>
  <p:clrMapOvr>
    <a:masterClrMapping/>
  </p:clrMapOvr>
  <mc:AlternateContent xmlns:mc="http://schemas.openxmlformats.org/markup-compatibility/2006" xmlns:p14="http://schemas.microsoft.com/office/powerpoint/2010/main">
    <mc:Choice Requires="p14">
      <p:transition spd="slow" p14:dur="2000" advTm="34781"/>
    </mc:Choice>
    <mc:Fallback xmlns="">
      <p:transition spd="slow" advTm="3478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Motor function disorders</a:t>
            </a:r>
            <a:endParaRPr lang="en-US" dirty="0"/>
          </a:p>
        </p:txBody>
      </p:sp>
      <p:sp>
        <p:nvSpPr>
          <p:cNvPr id="3" name="Content Placeholder 2"/>
          <p:cNvSpPr>
            <a:spLocks noGrp="1"/>
          </p:cNvSpPr>
          <p:nvPr>
            <p:ph idx="1"/>
          </p:nvPr>
        </p:nvSpPr>
        <p:spPr/>
        <p:txBody>
          <a:bodyPr/>
          <a:lstStyle/>
          <a:p>
            <a:r>
              <a:rPr lang="en-US" dirty="0"/>
              <a:t>control of the motor function of the stomach is reflex</a:t>
            </a:r>
          </a:p>
          <a:p>
            <a:r>
              <a:rPr lang="en-US" dirty="0">
                <a:solidFill>
                  <a:srgbClr val="0070C0"/>
                </a:solidFill>
              </a:rPr>
              <a:t>parasympathetic</a:t>
            </a:r>
            <a:r>
              <a:rPr lang="en-US" dirty="0"/>
              <a:t>: stimulates motility and inhibits pylorus tone</a:t>
            </a:r>
          </a:p>
          <a:p>
            <a:r>
              <a:rPr lang="en-US" dirty="0">
                <a:solidFill>
                  <a:srgbClr val="0070C0"/>
                </a:solidFill>
              </a:rPr>
              <a:t>sympathetic:</a:t>
            </a:r>
            <a:r>
              <a:rPr lang="en-US" dirty="0"/>
              <a:t> reduces the tone and motility of the stomach and increases the tone of the pylorus</a:t>
            </a:r>
          </a:p>
          <a:p>
            <a:r>
              <a:rPr lang="en-US" dirty="0"/>
              <a:t>humoral regulation: histamine, gastrin, secretin, cholecystokinin and prostaglandins</a:t>
            </a:r>
          </a:p>
        </p:txBody>
      </p:sp>
      <p:sp>
        <p:nvSpPr>
          <p:cNvPr id="4" name="Slide Number Placeholder 3"/>
          <p:cNvSpPr>
            <a:spLocks noGrp="1"/>
          </p:cNvSpPr>
          <p:nvPr>
            <p:ph type="sldNum" sz="quarter" idx="12"/>
          </p:nvPr>
        </p:nvSpPr>
        <p:spPr/>
        <p:txBody>
          <a:bodyPr/>
          <a:lstStyle/>
          <a:p>
            <a:fld id="{73EE0B45-C5B7-45BF-992F-5B9A112D8138}" type="slidenum">
              <a:rPr lang="en-US" smtClean="0"/>
              <a:t>25</a:t>
            </a:fld>
            <a:endParaRPr lang="en-US" dirty="0"/>
          </a:p>
        </p:txBody>
      </p:sp>
    </p:spTree>
    <p:extLst>
      <p:ext uri="{BB962C8B-B14F-4D97-AF65-F5344CB8AC3E}">
        <p14:creationId xmlns:p14="http://schemas.microsoft.com/office/powerpoint/2010/main" val="2667266915"/>
      </p:ext>
    </p:extLst>
  </p:cSld>
  <p:clrMapOvr>
    <a:masterClrMapping/>
  </p:clrMapOvr>
  <mc:AlternateContent xmlns:mc="http://schemas.openxmlformats.org/markup-compatibility/2006" xmlns:p14="http://schemas.microsoft.com/office/powerpoint/2010/main">
    <mc:Choice Requires="p14">
      <p:transition spd="slow" p14:dur="2000" advTm="58910"/>
    </mc:Choice>
    <mc:Fallback xmlns="">
      <p:transition spd="slow" advTm="5891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Gastroptosis</a:t>
            </a:r>
            <a:endParaRPr lang="en-US" dirty="0"/>
          </a:p>
        </p:txBody>
      </p:sp>
      <p:sp>
        <p:nvSpPr>
          <p:cNvPr id="3" name="Content Placeholder 2"/>
          <p:cNvSpPr>
            <a:spLocks noGrp="1"/>
          </p:cNvSpPr>
          <p:nvPr>
            <p:ph idx="1"/>
          </p:nvPr>
        </p:nvSpPr>
        <p:spPr>
          <a:xfrm>
            <a:off x="838200" y="1825625"/>
            <a:ext cx="11089376" cy="4351338"/>
          </a:xfrm>
        </p:spPr>
        <p:txBody>
          <a:bodyPr/>
          <a:lstStyle/>
          <a:p>
            <a:pPr marL="0" indent="0">
              <a:buNone/>
            </a:pPr>
            <a:r>
              <a:rPr lang="en-US" b="1" dirty="0" err="1">
                <a:solidFill>
                  <a:srgbClr val="0070C0"/>
                </a:solidFill>
              </a:rPr>
              <a:t>Gastroptosis</a:t>
            </a:r>
            <a:r>
              <a:rPr lang="en-US" b="1" dirty="0">
                <a:solidFill>
                  <a:srgbClr val="0070C0"/>
                </a:solidFill>
              </a:rPr>
              <a:t> (dropped stomach):</a:t>
            </a:r>
          </a:p>
          <a:p>
            <a:r>
              <a:rPr lang="en-US" dirty="0"/>
              <a:t>a disorder of the tone of the stomach musculature with a weakening of the mechanism of receptive relaxation is common</a:t>
            </a:r>
          </a:p>
          <a:p>
            <a:r>
              <a:rPr lang="en-US" dirty="0"/>
              <a:t>there is no dosage adjustment to the volume of ingested content (the stomach elongates)</a:t>
            </a:r>
          </a:p>
          <a:p>
            <a:r>
              <a:rPr lang="en-US" dirty="0"/>
              <a:t>the food falls to the lowest part</a:t>
            </a:r>
          </a:p>
          <a:p>
            <a:pPr marL="0" indent="0">
              <a:buNone/>
            </a:pPr>
            <a:r>
              <a:rPr lang="en-US" dirty="0"/>
              <a:t>    elongated stomach</a:t>
            </a:r>
          </a:p>
          <a:p>
            <a:r>
              <a:rPr lang="en-US" dirty="0"/>
              <a:t>peristalsis is disturbed and</a:t>
            </a:r>
          </a:p>
          <a:p>
            <a:pPr marL="0" indent="0">
              <a:buNone/>
            </a:pPr>
            <a:r>
              <a:rPr lang="en-US" dirty="0"/>
              <a:t>   gastric emptying</a:t>
            </a:r>
          </a:p>
        </p:txBody>
      </p:sp>
      <p:sp>
        <p:nvSpPr>
          <p:cNvPr id="4" name="Slide Number Placeholder 3"/>
          <p:cNvSpPr>
            <a:spLocks noGrp="1"/>
          </p:cNvSpPr>
          <p:nvPr>
            <p:ph type="sldNum" sz="quarter" idx="12"/>
          </p:nvPr>
        </p:nvSpPr>
        <p:spPr/>
        <p:txBody>
          <a:bodyPr/>
          <a:lstStyle/>
          <a:p>
            <a:fld id="{73EE0B45-C5B7-45BF-992F-5B9A112D8138}" type="slidenum">
              <a:rPr lang="en-US" smtClean="0"/>
              <a:t>26</a:t>
            </a:fld>
            <a:endParaRPr lang="en-US" dirty="0"/>
          </a:p>
        </p:txBody>
      </p:sp>
      <p:pic>
        <p:nvPicPr>
          <p:cNvPr id="1026" name="Picture 2" descr="Le Corset (1908)/08 - Wikisou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2866" y="4041730"/>
            <a:ext cx="3810000" cy="215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487853"/>
      </p:ext>
    </p:extLst>
  </p:cSld>
  <p:clrMapOvr>
    <a:masterClrMapping/>
  </p:clrMapOvr>
  <mc:AlternateContent xmlns:mc="http://schemas.openxmlformats.org/markup-compatibility/2006" xmlns:p14="http://schemas.microsoft.com/office/powerpoint/2010/main">
    <mc:Choice Requires="p14">
      <p:transition spd="slow" p14:dur="2000" advTm="23012"/>
    </mc:Choice>
    <mc:Fallback xmlns="">
      <p:transition spd="slow" advTm="23012"/>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Hypermothylty of the stomach</a:t>
            </a:r>
            <a:endParaRPr lang="en-US" dirty="0"/>
          </a:p>
        </p:txBody>
      </p:sp>
      <p:sp>
        <p:nvSpPr>
          <p:cNvPr id="3" name="Content Placeholder 2"/>
          <p:cNvSpPr>
            <a:spLocks noGrp="1"/>
          </p:cNvSpPr>
          <p:nvPr>
            <p:ph idx="1"/>
          </p:nvPr>
        </p:nvSpPr>
        <p:spPr/>
        <p:txBody>
          <a:bodyPr/>
          <a:lstStyle/>
          <a:p>
            <a:pPr marL="0" indent="0">
              <a:buNone/>
            </a:pPr>
            <a:r>
              <a:rPr lang="en-US" dirty="0">
                <a:solidFill>
                  <a:srgbClr val="C00000"/>
                </a:solidFill>
              </a:rPr>
              <a:t>Hypermotility </a:t>
            </a:r>
            <a:r>
              <a:rPr lang="en-US" dirty="0"/>
              <a:t>is an increased motor function of the stomach regulated by the </a:t>
            </a:r>
            <a:r>
              <a:rPr lang="en-US" dirty="0" err="1"/>
              <a:t>viscero</a:t>
            </a:r>
            <a:r>
              <a:rPr lang="en-US" dirty="0"/>
              <a:t>-visceral reflex mechanism and increased release of motilin caused by:</a:t>
            </a:r>
          </a:p>
          <a:p>
            <a:r>
              <a:rPr lang="en-US" dirty="0">
                <a:solidFill>
                  <a:srgbClr val="C00000"/>
                </a:solidFill>
              </a:rPr>
              <a:t>local irritations </a:t>
            </a:r>
            <a:r>
              <a:rPr lang="en-US" dirty="0"/>
              <a:t>(presence of irritants, indigestion, gastritis, ulcer, moderate stenosis of the pylorus and difficulty emptying)</a:t>
            </a:r>
          </a:p>
          <a:p>
            <a:r>
              <a:rPr lang="en-US" dirty="0">
                <a:solidFill>
                  <a:srgbClr val="C00000"/>
                </a:solidFill>
              </a:rPr>
              <a:t>painful stimuli from the abdominal organs </a:t>
            </a:r>
            <a:r>
              <a:rPr lang="en-US" dirty="0"/>
              <a:t>(inflammatory processes, action of toxic substances, damage to the mucous membrane)</a:t>
            </a:r>
          </a:p>
          <a:p>
            <a:r>
              <a:rPr lang="en-US" dirty="0">
                <a:solidFill>
                  <a:srgbClr val="C00000"/>
                </a:solidFill>
              </a:rPr>
              <a:t>very unpleasant emotions and long-term conflict situations</a:t>
            </a:r>
          </a:p>
        </p:txBody>
      </p:sp>
      <p:sp>
        <p:nvSpPr>
          <p:cNvPr id="4" name="Slide Number Placeholder 3"/>
          <p:cNvSpPr>
            <a:spLocks noGrp="1"/>
          </p:cNvSpPr>
          <p:nvPr>
            <p:ph type="sldNum" sz="quarter" idx="12"/>
          </p:nvPr>
        </p:nvSpPr>
        <p:spPr/>
        <p:txBody>
          <a:bodyPr/>
          <a:lstStyle/>
          <a:p>
            <a:fld id="{73EE0B45-C5B7-45BF-992F-5B9A112D8138}" type="slidenum">
              <a:rPr lang="en-US" smtClean="0"/>
              <a:t>27</a:t>
            </a:fld>
            <a:endParaRPr lang="en-US" dirty="0"/>
          </a:p>
        </p:txBody>
      </p:sp>
    </p:spTree>
    <p:extLst>
      <p:ext uri="{BB962C8B-B14F-4D97-AF65-F5344CB8AC3E}">
        <p14:creationId xmlns:p14="http://schemas.microsoft.com/office/powerpoint/2010/main" val="1415711518"/>
      </p:ext>
    </p:extLst>
  </p:cSld>
  <p:clrMapOvr>
    <a:masterClrMapping/>
  </p:clrMapOvr>
  <mc:AlternateContent xmlns:mc="http://schemas.openxmlformats.org/markup-compatibility/2006" xmlns:p14="http://schemas.microsoft.com/office/powerpoint/2010/main">
    <mc:Choice Requires="p14">
      <p:transition spd="slow" p14:dur="2000" advTm="37022"/>
    </mc:Choice>
    <mc:Fallback xmlns="">
      <p:transition spd="slow" advTm="37022"/>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Hypomothylty of the stomach</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Hypomotility </a:t>
            </a:r>
            <a:r>
              <a:rPr lang="en-US" dirty="0"/>
              <a:t>is characterized by infrequent, shallow, non-propulsive peristaltic waves and consequent delayed emptying of gastric contents.</a:t>
            </a:r>
          </a:p>
          <a:p>
            <a:pPr marL="0" indent="0">
              <a:buNone/>
            </a:pPr>
            <a:r>
              <a:rPr lang="en-US" dirty="0"/>
              <a:t>It usually accompanies </a:t>
            </a:r>
            <a:r>
              <a:rPr lang="en-US" dirty="0">
                <a:solidFill>
                  <a:srgbClr val="0070C0"/>
                </a:solidFill>
              </a:rPr>
              <a:t>chronic disorders </a:t>
            </a:r>
            <a:r>
              <a:rPr lang="en-US" dirty="0"/>
              <a:t>such as:</a:t>
            </a:r>
          </a:p>
          <a:p>
            <a:r>
              <a:rPr lang="en-US" dirty="0"/>
              <a:t>atrophic gastritis</a:t>
            </a:r>
          </a:p>
          <a:p>
            <a:r>
              <a:rPr lang="en-US" dirty="0"/>
              <a:t>atrophy of the stomach muscles</a:t>
            </a:r>
          </a:p>
          <a:p>
            <a:r>
              <a:rPr lang="en-US" dirty="0"/>
              <a:t>decompensated pyloric stenosis</a:t>
            </a:r>
          </a:p>
          <a:p>
            <a:r>
              <a:rPr lang="en-US" dirty="0"/>
              <a:t>metabolic diseases</a:t>
            </a:r>
          </a:p>
          <a:p>
            <a:r>
              <a:rPr lang="en-US" dirty="0"/>
              <a:t>endocrine disorders</a:t>
            </a:r>
          </a:p>
        </p:txBody>
      </p:sp>
      <p:sp>
        <p:nvSpPr>
          <p:cNvPr id="4" name="Slide Number Placeholder 3"/>
          <p:cNvSpPr>
            <a:spLocks noGrp="1"/>
          </p:cNvSpPr>
          <p:nvPr>
            <p:ph type="sldNum" sz="quarter" idx="12"/>
          </p:nvPr>
        </p:nvSpPr>
        <p:spPr/>
        <p:txBody>
          <a:bodyPr/>
          <a:lstStyle/>
          <a:p>
            <a:fld id="{73EE0B45-C5B7-45BF-992F-5B9A112D8138}" type="slidenum">
              <a:rPr lang="en-US" smtClean="0"/>
              <a:t>28</a:t>
            </a:fld>
            <a:endParaRPr lang="en-US" dirty="0"/>
          </a:p>
        </p:txBody>
      </p:sp>
    </p:spTree>
    <p:extLst>
      <p:ext uri="{BB962C8B-B14F-4D97-AF65-F5344CB8AC3E}">
        <p14:creationId xmlns:p14="http://schemas.microsoft.com/office/powerpoint/2010/main" val="2088809365"/>
      </p:ext>
    </p:extLst>
  </p:cSld>
  <p:clrMapOvr>
    <a:masterClrMapping/>
  </p:clrMapOvr>
  <mc:AlternateContent xmlns:mc="http://schemas.openxmlformats.org/markup-compatibility/2006" xmlns:p14="http://schemas.microsoft.com/office/powerpoint/2010/main">
    <mc:Choice Requires="p14">
      <p:transition spd="slow" p14:dur="2000" advTm="23140"/>
    </mc:Choice>
    <mc:Fallback xmlns="">
      <p:transition spd="slow" advTm="2314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Hypomothylty of the stomach</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0070C0"/>
                </a:solidFill>
              </a:rPr>
              <a:t>Difficult gastric emptying </a:t>
            </a:r>
            <a:r>
              <a:rPr lang="en-US" dirty="0"/>
              <a:t>can be caused by various pathological processes:</a:t>
            </a:r>
          </a:p>
          <a:p>
            <a:r>
              <a:rPr lang="en-US" dirty="0">
                <a:solidFill>
                  <a:srgbClr val="FF0000"/>
                </a:solidFill>
              </a:rPr>
              <a:t>MECHANICAL</a:t>
            </a:r>
          </a:p>
          <a:p>
            <a:r>
              <a:rPr lang="en-US" dirty="0">
                <a:solidFill>
                  <a:srgbClr val="FF0000"/>
                </a:solidFill>
              </a:rPr>
              <a:t>FUNCTIONAL</a:t>
            </a:r>
            <a:r>
              <a:rPr lang="sr-Cyrl-RS" dirty="0">
                <a:solidFill>
                  <a:srgbClr val="FF0000"/>
                </a:solidFill>
              </a:rPr>
              <a:t>      </a:t>
            </a:r>
          </a:p>
        </p:txBody>
      </p:sp>
      <p:sp>
        <p:nvSpPr>
          <p:cNvPr id="4" name="Slide Number Placeholder 3"/>
          <p:cNvSpPr>
            <a:spLocks noGrp="1"/>
          </p:cNvSpPr>
          <p:nvPr>
            <p:ph type="sldNum" sz="quarter" idx="12"/>
          </p:nvPr>
        </p:nvSpPr>
        <p:spPr/>
        <p:txBody>
          <a:bodyPr/>
          <a:lstStyle/>
          <a:p>
            <a:fld id="{73EE0B45-C5B7-45BF-992F-5B9A112D8138}" type="slidenum">
              <a:rPr lang="en-US" smtClean="0"/>
              <a:t>29</a:t>
            </a:fld>
            <a:endParaRPr lang="en-US" dirty="0"/>
          </a:p>
        </p:txBody>
      </p:sp>
    </p:spTree>
    <p:extLst>
      <p:ext uri="{BB962C8B-B14F-4D97-AF65-F5344CB8AC3E}">
        <p14:creationId xmlns:p14="http://schemas.microsoft.com/office/powerpoint/2010/main" val="270192383"/>
      </p:ext>
    </p:extLst>
  </p:cSld>
  <p:clrMapOvr>
    <a:masterClrMapping/>
  </p:clrMapOvr>
  <mc:AlternateContent xmlns:mc="http://schemas.openxmlformats.org/markup-compatibility/2006" xmlns:p14="http://schemas.microsoft.com/office/powerpoint/2010/main">
    <mc:Choice Requires="p14">
      <p:transition spd="slow" p14:dur="2000" advTm="15454"/>
    </mc:Choice>
    <mc:Fallback xmlns="">
      <p:transition spd="slow" advTm="1545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Gastrointestinal system structure and function</a:t>
            </a:r>
            <a:endParaRPr lang="en-US" dirty="0"/>
          </a:p>
        </p:txBody>
      </p:sp>
      <p:sp>
        <p:nvSpPr>
          <p:cNvPr id="3" name="Content Placeholder 2"/>
          <p:cNvSpPr>
            <a:spLocks noGrp="1"/>
          </p:cNvSpPr>
          <p:nvPr>
            <p:ph idx="1"/>
          </p:nvPr>
        </p:nvSpPr>
        <p:spPr/>
        <p:txBody>
          <a:bodyPr/>
          <a:lstStyle/>
          <a:p>
            <a:pPr marL="0" indent="0">
              <a:buNone/>
            </a:pPr>
            <a:r>
              <a:rPr lang="en-US" dirty="0"/>
              <a:t>Gastrointestinal system</a:t>
            </a:r>
          </a:p>
          <a:p>
            <a:r>
              <a:rPr lang="en-US" dirty="0"/>
              <a:t>digestive tube through which food passes </a:t>
            </a:r>
            <a:r>
              <a:rPr lang="en-US" dirty="0" err="1"/>
              <a:t>i</a:t>
            </a:r>
            <a:endParaRPr lang="en-US" dirty="0"/>
          </a:p>
          <a:p>
            <a:r>
              <a:rPr lang="en-US" dirty="0"/>
              <a:t>during that time it is digested and absorbed</a:t>
            </a:r>
          </a:p>
          <a:p>
            <a:r>
              <a:rPr lang="en-US" dirty="0"/>
              <a:t>digestive organs, with their basic motor and secretory functions, transform ingested food into the simplest components and enable absorption</a:t>
            </a:r>
          </a:p>
          <a:p>
            <a:r>
              <a:rPr lang="en-US" dirty="0"/>
              <a:t>in addition to nutrients, water, electrolytes and vitamins are also provided in this way</a:t>
            </a:r>
          </a:p>
          <a:p>
            <a:r>
              <a:rPr lang="en-US" dirty="0"/>
              <a:t>plays a role in protecting the internal environment</a:t>
            </a:r>
          </a:p>
        </p:txBody>
      </p:sp>
      <p:sp>
        <p:nvSpPr>
          <p:cNvPr id="4" name="Slide Number Placeholder 3"/>
          <p:cNvSpPr>
            <a:spLocks noGrp="1"/>
          </p:cNvSpPr>
          <p:nvPr>
            <p:ph type="sldNum" sz="quarter" idx="12"/>
          </p:nvPr>
        </p:nvSpPr>
        <p:spPr/>
        <p:txBody>
          <a:bodyPr/>
          <a:lstStyle/>
          <a:p>
            <a:fld id="{73EE0B45-C5B7-45BF-992F-5B9A112D8138}" type="slidenum">
              <a:rPr lang="en-US" smtClean="0"/>
              <a:t>3</a:t>
            </a:fld>
            <a:endParaRPr lang="en-US" dirty="0"/>
          </a:p>
        </p:txBody>
      </p:sp>
    </p:spTree>
    <p:extLst>
      <p:ext uri="{BB962C8B-B14F-4D97-AF65-F5344CB8AC3E}">
        <p14:creationId xmlns:p14="http://schemas.microsoft.com/office/powerpoint/2010/main" val="3562395354"/>
      </p:ext>
    </p:extLst>
  </p:cSld>
  <p:clrMapOvr>
    <a:masterClrMapping/>
  </p:clrMapOvr>
  <mc:AlternateContent xmlns:mc="http://schemas.openxmlformats.org/markup-compatibility/2006" xmlns:p14="http://schemas.microsoft.com/office/powerpoint/2010/main">
    <mc:Choice Requires="p14">
      <p:transition spd="slow" p14:dur="2000" advTm="41037"/>
    </mc:Choice>
    <mc:Fallback xmlns="">
      <p:transition spd="slow" advTm="4103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Aggravated stomach discharge</a:t>
            </a:r>
            <a:endParaRPr lang="en-US" dirty="0"/>
          </a:p>
        </p:txBody>
      </p:sp>
      <p:sp>
        <p:nvSpPr>
          <p:cNvPr id="3" name="Content Placeholder 2"/>
          <p:cNvSpPr>
            <a:spLocks noGrp="1"/>
          </p:cNvSpPr>
          <p:nvPr>
            <p:ph idx="1"/>
          </p:nvPr>
        </p:nvSpPr>
        <p:spPr/>
        <p:txBody>
          <a:bodyPr>
            <a:normAutofit/>
          </a:bodyPr>
          <a:lstStyle/>
          <a:p>
            <a:r>
              <a:rPr lang="en-US" dirty="0">
                <a:solidFill>
                  <a:srgbClr val="C00000"/>
                </a:solidFill>
              </a:rPr>
              <a:t>MECHANICAL</a:t>
            </a:r>
          </a:p>
          <a:p>
            <a:pPr marL="0" indent="0">
              <a:buNone/>
            </a:pPr>
            <a:r>
              <a:rPr lang="en-US" dirty="0">
                <a:solidFill>
                  <a:srgbClr val="C00000"/>
                </a:solidFill>
              </a:rPr>
              <a:t>       </a:t>
            </a:r>
            <a:r>
              <a:rPr lang="en-US" dirty="0"/>
              <a:t>- stomach ulcers (pylorus region)</a:t>
            </a:r>
          </a:p>
          <a:p>
            <a:pPr marL="0" indent="0">
              <a:buNone/>
            </a:pPr>
            <a:r>
              <a:rPr lang="en-US" dirty="0"/>
              <a:t>       - congenital hypertrophy of the pylorus with stenosis</a:t>
            </a:r>
          </a:p>
          <a:p>
            <a:pPr marL="0" indent="0">
              <a:buNone/>
            </a:pPr>
            <a:r>
              <a:rPr lang="en-US" dirty="0"/>
              <a:t>      - malignant processes (stomach and surrounding abdominal organs</a:t>
            </a:r>
            <a:r>
              <a:rPr lang="sr-Cyrl-RS" dirty="0"/>
              <a:t>)</a:t>
            </a:r>
          </a:p>
          <a:p>
            <a:pPr marL="0" indent="0">
              <a:buNone/>
            </a:pP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30</a:t>
            </a:fld>
            <a:endParaRPr lang="en-US" dirty="0"/>
          </a:p>
        </p:txBody>
      </p:sp>
    </p:spTree>
    <p:extLst>
      <p:ext uri="{BB962C8B-B14F-4D97-AF65-F5344CB8AC3E}">
        <p14:creationId xmlns:p14="http://schemas.microsoft.com/office/powerpoint/2010/main" val="425008795"/>
      </p:ext>
    </p:extLst>
  </p:cSld>
  <p:clrMapOvr>
    <a:masterClrMapping/>
  </p:clrMapOvr>
  <mc:AlternateContent xmlns:mc="http://schemas.openxmlformats.org/markup-compatibility/2006" xmlns:p14="http://schemas.microsoft.com/office/powerpoint/2010/main">
    <mc:Choice Requires="p14">
      <p:transition spd="slow" p14:dur="2000" advTm="21941"/>
    </mc:Choice>
    <mc:Fallback xmlns="">
      <p:transition spd="slow" advTm="21941"/>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Aggravated stomach discharge</a:t>
            </a:r>
            <a:endParaRPr lang="en-US" dirty="0"/>
          </a:p>
        </p:txBody>
      </p:sp>
      <p:sp>
        <p:nvSpPr>
          <p:cNvPr id="3" name="Content Placeholder 2"/>
          <p:cNvSpPr>
            <a:spLocks noGrp="1"/>
          </p:cNvSpPr>
          <p:nvPr>
            <p:ph idx="1"/>
          </p:nvPr>
        </p:nvSpPr>
        <p:spPr/>
        <p:txBody>
          <a:bodyPr>
            <a:normAutofit/>
          </a:bodyPr>
          <a:lstStyle/>
          <a:p>
            <a:r>
              <a:rPr lang="en-US" dirty="0">
                <a:solidFill>
                  <a:srgbClr val="C00000"/>
                </a:solidFill>
              </a:rPr>
              <a:t>FUNCTIONAL</a:t>
            </a:r>
          </a:p>
          <a:p>
            <a:pPr marL="0" indent="0">
              <a:buNone/>
            </a:pPr>
            <a:r>
              <a:rPr lang="en-US" dirty="0"/>
              <a:t>      - infections (peritonitis, pancreatitis)</a:t>
            </a:r>
          </a:p>
          <a:p>
            <a:pPr marL="0" indent="0">
              <a:buNone/>
            </a:pPr>
            <a:r>
              <a:rPr lang="en-US" dirty="0"/>
              <a:t>       - trauma of parenchymatous organs</a:t>
            </a:r>
          </a:p>
          <a:p>
            <a:pPr marL="0" indent="0">
              <a:buNone/>
            </a:pPr>
            <a:r>
              <a:rPr lang="en-US" dirty="0"/>
              <a:t>       - electrolyte and metabolic disorders (hypokalemia,</a:t>
            </a:r>
          </a:p>
          <a:p>
            <a:pPr marL="0" indent="0">
              <a:buNone/>
            </a:pPr>
            <a:r>
              <a:rPr lang="en-US" dirty="0"/>
              <a:t>         hypocalcemia, ketoacidosis)</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31</a:t>
            </a:fld>
            <a:endParaRPr lang="en-US" dirty="0"/>
          </a:p>
        </p:txBody>
      </p:sp>
    </p:spTree>
    <p:extLst>
      <p:ext uri="{BB962C8B-B14F-4D97-AF65-F5344CB8AC3E}">
        <p14:creationId xmlns:p14="http://schemas.microsoft.com/office/powerpoint/2010/main" val="4053995816"/>
      </p:ext>
    </p:extLst>
  </p:cSld>
  <p:clrMapOvr>
    <a:masterClrMapping/>
  </p:clrMapOvr>
  <mc:AlternateContent xmlns:mc="http://schemas.openxmlformats.org/markup-compatibility/2006" xmlns:p14="http://schemas.microsoft.com/office/powerpoint/2010/main">
    <mc:Choice Requires="p14">
      <p:transition spd="slow" p14:dur="2000" advTm="21984"/>
    </mc:Choice>
    <mc:Fallback xmlns="">
      <p:transition spd="slow" advTm="21984"/>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Gastroparez</a:t>
            </a:r>
            <a:endParaRPr lang="en-US" dirty="0"/>
          </a:p>
        </p:txBody>
      </p:sp>
      <p:sp>
        <p:nvSpPr>
          <p:cNvPr id="3" name="Content Placeholder 2"/>
          <p:cNvSpPr>
            <a:spLocks noGrp="1"/>
          </p:cNvSpPr>
          <p:nvPr>
            <p:ph idx="1"/>
          </p:nvPr>
        </p:nvSpPr>
        <p:spPr>
          <a:xfrm>
            <a:off x="838201" y="1825625"/>
            <a:ext cx="7182394" cy="4351338"/>
          </a:xfrm>
        </p:spPr>
        <p:txBody>
          <a:bodyPr/>
          <a:lstStyle/>
          <a:p>
            <a:pPr marL="0" indent="0">
              <a:buNone/>
            </a:pPr>
            <a:r>
              <a:rPr lang="en-US" dirty="0">
                <a:solidFill>
                  <a:srgbClr val="C00000"/>
                </a:solidFill>
              </a:rPr>
              <a:t>Gastroparesis</a:t>
            </a:r>
            <a:r>
              <a:rPr lang="en-US" dirty="0"/>
              <a:t> is a common cause of digestive problems in patients with diabetes</a:t>
            </a:r>
          </a:p>
          <a:p>
            <a:r>
              <a:rPr lang="en-US" dirty="0"/>
              <a:t>hypomotility</a:t>
            </a:r>
          </a:p>
          <a:p>
            <a:r>
              <a:rPr lang="en-US" dirty="0"/>
              <a:t>dilatation of the stomach</a:t>
            </a:r>
          </a:p>
          <a:p>
            <a:r>
              <a:rPr lang="en-US" dirty="0"/>
              <a:t>pyloric spasm</a:t>
            </a:r>
          </a:p>
          <a:p>
            <a:pPr marL="0" indent="0">
              <a:buNone/>
            </a:pPr>
            <a:r>
              <a:rPr lang="en-US" dirty="0"/>
              <a:t>...a consequence of vegetative neuropathy (reduction in the number of unmyelinated fibers and reduced fiber diameter in the </a:t>
            </a:r>
            <a:r>
              <a:rPr lang="en-US" dirty="0" err="1"/>
              <a:t>vagus</a:t>
            </a:r>
            <a:r>
              <a:rPr lang="en-US" dirty="0"/>
              <a:t> tree)</a:t>
            </a:r>
          </a:p>
        </p:txBody>
      </p:sp>
      <p:sp>
        <p:nvSpPr>
          <p:cNvPr id="4" name="Slide Number Placeholder 3"/>
          <p:cNvSpPr>
            <a:spLocks noGrp="1"/>
          </p:cNvSpPr>
          <p:nvPr>
            <p:ph type="sldNum" sz="quarter" idx="12"/>
          </p:nvPr>
        </p:nvSpPr>
        <p:spPr/>
        <p:txBody>
          <a:bodyPr/>
          <a:lstStyle/>
          <a:p>
            <a:fld id="{73EE0B45-C5B7-45BF-992F-5B9A112D8138}" type="slidenum">
              <a:rPr lang="en-US" smtClean="0"/>
              <a:t>32</a:t>
            </a:fld>
            <a:endParaRPr lang="en-US" dirty="0"/>
          </a:p>
        </p:txBody>
      </p:sp>
      <p:pic>
        <p:nvPicPr>
          <p:cNvPr id="8" name="Picture 2" descr="https://patrickchiassonmd.com/wp-content/uploads/2019/08/gastroparesis-image-b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8539" y="1848167"/>
            <a:ext cx="4860561" cy="3114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488638"/>
      </p:ext>
    </p:extLst>
  </p:cSld>
  <p:clrMapOvr>
    <a:masterClrMapping/>
  </p:clrMapOvr>
  <mc:AlternateContent xmlns:mc="http://schemas.openxmlformats.org/markup-compatibility/2006" xmlns:p14="http://schemas.microsoft.com/office/powerpoint/2010/main">
    <mc:Choice Requires="p14">
      <p:transition spd="slow" p14:dur="2000" advTm="21621"/>
    </mc:Choice>
    <mc:Fallback xmlns="">
      <p:transition spd="slow" advTm="21621"/>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stomach dilatation</a:t>
            </a:r>
            <a:endParaRPr lang="en-US" dirty="0"/>
          </a:p>
        </p:txBody>
      </p:sp>
      <p:sp>
        <p:nvSpPr>
          <p:cNvPr id="3" name="Content Placeholder 2"/>
          <p:cNvSpPr>
            <a:spLocks noGrp="1"/>
          </p:cNvSpPr>
          <p:nvPr>
            <p:ph idx="1"/>
          </p:nvPr>
        </p:nvSpPr>
        <p:spPr/>
        <p:txBody>
          <a:bodyPr>
            <a:normAutofit/>
          </a:bodyPr>
          <a:lstStyle/>
          <a:p>
            <a:r>
              <a:rPr lang="en-US" dirty="0">
                <a:solidFill>
                  <a:srgbClr val="0070C0"/>
                </a:solidFill>
              </a:rPr>
              <a:t>Acute </a:t>
            </a:r>
            <a:r>
              <a:rPr lang="en-US" dirty="0" err="1">
                <a:solidFill>
                  <a:srgbClr val="0070C0"/>
                </a:solidFill>
              </a:rPr>
              <a:t>gastrectasis</a:t>
            </a:r>
            <a:endParaRPr lang="en-US" dirty="0">
              <a:solidFill>
                <a:srgbClr val="0070C0"/>
              </a:solidFill>
            </a:endParaRPr>
          </a:p>
          <a:p>
            <a:pPr marL="0" indent="0">
              <a:buNone/>
            </a:pPr>
            <a:r>
              <a:rPr lang="en-US" dirty="0"/>
              <a:t>represents a drastic loss of tone of the stomach muscles</a:t>
            </a:r>
          </a:p>
          <a:p>
            <a:r>
              <a:rPr lang="en-US" dirty="0">
                <a:solidFill>
                  <a:srgbClr val="0070C0"/>
                </a:solidFill>
              </a:rPr>
              <a:t>Etiology</a:t>
            </a:r>
          </a:p>
          <a:p>
            <a:pPr marL="0" indent="0">
              <a:buNone/>
            </a:pPr>
            <a:r>
              <a:rPr lang="en-US" dirty="0"/>
              <a:t>cessation of gastric emptying can occur acutely due to overloading the stomach with an enormous amount of food</a:t>
            </a:r>
          </a:p>
          <a:p>
            <a:pPr marL="0" indent="0">
              <a:buNone/>
            </a:pPr>
            <a:r>
              <a:rPr lang="en-US" dirty="0"/>
              <a:t>operations on abdominal organs</a:t>
            </a:r>
          </a:p>
          <a:p>
            <a:pPr marL="0" indent="0">
              <a:buNone/>
            </a:pPr>
            <a:r>
              <a:rPr lang="en-US" dirty="0"/>
              <a:t>trauma of the upper abdominal segment</a:t>
            </a:r>
          </a:p>
          <a:p>
            <a:r>
              <a:rPr lang="en-US" dirty="0">
                <a:solidFill>
                  <a:srgbClr val="0070C0"/>
                </a:solidFill>
              </a:rPr>
              <a:t>Symptoms and signs: </a:t>
            </a:r>
            <a:r>
              <a:rPr lang="en-US" dirty="0"/>
              <a:t>dehydration, hypovolemia, tachycardia, hypochloremia, hypokalemia, hyponatremia, alkalosis, tetany</a:t>
            </a:r>
          </a:p>
        </p:txBody>
      </p:sp>
      <p:sp>
        <p:nvSpPr>
          <p:cNvPr id="4" name="Slide Number Placeholder 3"/>
          <p:cNvSpPr>
            <a:spLocks noGrp="1"/>
          </p:cNvSpPr>
          <p:nvPr>
            <p:ph type="sldNum" sz="quarter" idx="12"/>
          </p:nvPr>
        </p:nvSpPr>
        <p:spPr/>
        <p:txBody>
          <a:bodyPr/>
          <a:lstStyle/>
          <a:p>
            <a:fld id="{73EE0B45-C5B7-45BF-992F-5B9A112D8138}" type="slidenum">
              <a:rPr lang="en-US" smtClean="0"/>
              <a:t>33</a:t>
            </a:fld>
            <a:endParaRPr lang="en-US" dirty="0"/>
          </a:p>
        </p:txBody>
      </p:sp>
    </p:spTree>
    <p:extLst>
      <p:ext uri="{BB962C8B-B14F-4D97-AF65-F5344CB8AC3E}">
        <p14:creationId xmlns:p14="http://schemas.microsoft.com/office/powerpoint/2010/main" val="2893758894"/>
      </p:ext>
    </p:extLst>
  </p:cSld>
  <p:clrMapOvr>
    <a:masterClrMapping/>
  </p:clrMapOvr>
  <mc:AlternateContent xmlns:mc="http://schemas.openxmlformats.org/markup-compatibility/2006" xmlns:p14="http://schemas.microsoft.com/office/powerpoint/2010/main">
    <mc:Choice Requires="p14">
      <p:transition spd="slow" p14:dur="2000" advTm="52646"/>
    </mc:Choice>
    <mc:Fallback xmlns="">
      <p:transition spd="slow" advTm="52646"/>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Dumping syndrome</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Dumping syndrome </a:t>
            </a:r>
            <a:r>
              <a:rPr lang="en-US" dirty="0"/>
              <a:t>is a disorder of gastric emptying followed by a sudden entry of food into the intestine</a:t>
            </a:r>
          </a:p>
          <a:p>
            <a:pPr marL="0" indent="0">
              <a:buNone/>
            </a:pPr>
            <a:r>
              <a:rPr lang="en-US" dirty="0"/>
              <a:t>Etiology:</a:t>
            </a:r>
          </a:p>
          <a:p>
            <a:r>
              <a:rPr lang="en-US" dirty="0"/>
              <a:t>partial resection of the stomach</a:t>
            </a:r>
          </a:p>
          <a:p>
            <a:r>
              <a:rPr lang="en-US" dirty="0"/>
              <a:t>total gastrectomy</a:t>
            </a:r>
          </a:p>
          <a:p>
            <a:pPr marL="0" indent="0">
              <a:buNone/>
            </a:pPr>
            <a:r>
              <a:rPr lang="en-US" dirty="0"/>
              <a:t>Intestinal distension (after a meal) caused by the sudden entry of hyperosmotic contents is additionally increased by the passage of extracellular fluid into the intestines: hypovolemia, hypotension, tachycardia, palpitations and collapse</a:t>
            </a:r>
          </a:p>
        </p:txBody>
      </p:sp>
      <p:sp>
        <p:nvSpPr>
          <p:cNvPr id="4" name="Slide Number Placeholder 3"/>
          <p:cNvSpPr>
            <a:spLocks noGrp="1"/>
          </p:cNvSpPr>
          <p:nvPr>
            <p:ph type="sldNum" sz="quarter" idx="12"/>
          </p:nvPr>
        </p:nvSpPr>
        <p:spPr/>
        <p:txBody>
          <a:bodyPr/>
          <a:lstStyle/>
          <a:p>
            <a:fld id="{73EE0B45-C5B7-45BF-992F-5B9A112D8138}" type="slidenum">
              <a:rPr lang="en-US" smtClean="0"/>
              <a:t>34</a:t>
            </a:fld>
            <a:endParaRPr lang="en-US" dirty="0"/>
          </a:p>
        </p:txBody>
      </p:sp>
    </p:spTree>
    <p:extLst>
      <p:ext uri="{BB962C8B-B14F-4D97-AF65-F5344CB8AC3E}">
        <p14:creationId xmlns:p14="http://schemas.microsoft.com/office/powerpoint/2010/main" val="1328398483"/>
      </p:ext>
    </p:extLst>
  </p:cSld>
  <p:clrMapOvr>
    <a:masterClrMapping/>
  </p:clrMapOvr>
  <mc:AlternateContent xmlns:mc="http://schemas.openxmlformats.org/markup-compatibility/2006" xmlns:p14="http://schemas.microsoft.com/office/powerpoint/2010/main">
    <mc:Choice Requires="p14">
      <p:transition spd="slow" p14:dur="2000" advTm="39044"/>
    </mc:Choice>
    <mc:Fallback xmlns="">
      <p:transition spd="slow" advTm="3904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normAutofit/>
          </a:bodyPr>
          <a:lstStyle/>
          <a:p>
            <a:pPr marL="0" indent="0">
              <a:buNone/>
            </a:pPr>
            <a:r>
              <a:rPr lang="en-US" dirty="0"/>
              <a:t>Vomiting (vomitus, emesis):</a:t>
            </a:r>
          </a:p>
          <a:p>
            <a:r>
              <a:rPr lang="en-US" dirty="0"/>
              <a:t>it is a basic protective mechanism</a:t>
            </a:r>
          </a:p>
          <a:p>
            <a:r>
              <a:rPr lang="en-US" dirty="0"/>
              <a:t>it is a forceful sudden expulsion of stomach contents through the mouth</a:t>
            </a:r>
          </a:p>
          <a:p>
            <a:r>
              <a:rPr lang="en-US" dirty="0"/>
              <a:t>usually preceded by nausea, feeling of disgust with relaxation of the cardia and cessation of peristalsis (</a:t>
            </a:r>
            <a:r>
              <a:rPr lang="en-US" dirty="0" err="1"/>
              <a:t>antiperistaltic</a:t>
            </a:r>
            <a:r>
              <a:rPr lang="en-US" dirty="0"/>
              <a:t> movements)</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35</a:t>
            </a:fld>
            <a:endParaRPr lang="en-US" dirty="0"/>
          </a:p>
        </p:txBody>
      </p:sp>
    </p:spTree>
    <p:extLst>
      <p:ext uri="{BB962C8B-B14F-4D97-AF65-F5344CB8AC3E}">
        <p14:creationId xmlns:p14="http://schemas.microsoft.com/office/powerpoint/2010/main" val="1158560477"/>
      </p:ext>
    </p:extLst>
  </p:cSld>
  <p:clrMapOvr>
    <a:masterClrMapping/>
  </p:clrMapOvr>
  <mc:AlternateContent xmlns:mc="http://schemas.openxmlformats.org/markup-compatibility/2006" xmlns:p14="http://schemas.microsoft.com/office/powerpoint/2010/main">
    <mc:Choice Requires="p14">
      <p:transition spd="slow" p14:dur="2000" advTm="25425"/>
    </mc:Choice>
    <mc:Fallback xmlns="">
      <p:transition spd="slow" advTm="25425"/>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normAutofit/>
          </a:bodyPr>
          <a:lstStyle/>
          <a:p>
            <a:r>
              <a:rPr lang="en-US" dirty="0"/>
              <a:t>the act of vomiting is preceded by a deep inhalation, closing of the epiglottis, lifting of the soft palate, followed by a strong contraction of the diaphragm and muscles of the abdominal press with relaxation of the esophago-gastric junction</a:t>
            </a:r>
          </a:p>
          <a:p>
            <a:pPr marL="0" indent="0">
              <a:buNone/>
            </a:pPr>
            <a:r>
              <a:rPr lang="en-US" dirty="0"/>
              <a:t>Etiology:</a:t>
            </a:r>
          </a:p>
          <a:p>
            <a:r>
              <a:rPr lang="en-US" dirty="0">
                <a:solidFill>
                  <a:srgbClr val="C00000"/>
                </a:solidFill>
              </a:rPr>
              <a:t>peripheral vomiting </a:t>
            </a:r>
            <a:r>
              <a:rPr lang="en-US" dirty="0"/>
              <a:t>(distension, inflammation, presence of irritants)</a:t>
            </a:r>
          </a:p>
          <a:p>
            <a:r>
              <a:rPr lang="en-US" dirty="0">
                <a:solidFill>
                  <a:srgbClr val="C00000"/>
                </a:solidFill>
              </a:rPr>
              <a:t>central vomiting </a:t>
            </a:r>
            <a:r>
              <a:rPr lang="en-US" dirty="0"/>
              <a:t>(hypoxia, cerebral ischemia, increased intracranial pressure, chemical agents, stimulation of the labyrinth in </a:t>
            </a:r>
            <a:r>
              <a:rPr lang="en-US" dirty="0" err="1"/>
              <a:t>kinetoses</a:t>
            </a:r>
            <a:r>
              <a:rPr lang="en-US" dirty="0"/>
              <a:t>)</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36</a:t>
            </a:fld>
            <a:endParaRPr lang="en-US" dirty="0"/>
          </a:p>
        </p:txBody>
      </p:sp>
    </p:spTree>
    <p:extLst>
      <p:ext uri="{BB962C8B-B14F-4D97-AF65-F5344CB8AC3E}">
        <p14:creationId xmlns:p14="http://schemas.microsoft.com/office/powerpoint/2010/main" val="2569605529"/>
      </p:ext>
    </p:extLst>
  </p:cSld>
  <p:clrMapOvr>
    <a:masterClrMapping/>
  </p:clrMapOvr>
  <mc:AlternateContent xmlns:mc="http://schemas.openxmlformats.org/markup-compatibility/2006" xmlns:p14="http://schemas.microsoft.com/office/powerpoint/2010/main">
    <mc:Choice Requires="p14">
      <p:transition spd="slow" p14:dur="2000" advTm="55183"/>
    </mc:Choice>
    <mc:Fallback xmlns="">
      <p:transition spd="slow" advTm="55183"/>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lstStyle/>
          <a:p>
            <a:pPr marL="0" indent="0">
              <a:buNone/>
            </a:pPr>
            <a:r>
              <a:rPr lang="en-US" dirty="0"/>
              <a:t>Persistent vomiting causes metabolic alkalosis:</a:t>
            </a:r>
          </a:p>
          <a:p>
            <a:r>
              <a:rPr lang="en-US" dirty="0"/>
              <a:t>fluid loss</a:t>
            </a:r>
          </a:p>
          <a:p>
            <a:r>
              <a:rPr lang="en-US" dirty="0"/>
              <a:t>loss of hydrogen ions,</a:t>
            </a:r>
          </a:p>
          <a:p>
            <a:r>
              <a:rPr lang="en-US" dirty="0"/>
              <a:t>loss of chlorine ions,</a:t>
            </a:r>
          </a:p>
          <a:p>
            <a:r>
              <a:rPr lang="en-US" dirty="0"/>
              <a:t>loss of potassium ions...</a:t>
            </a:r>
          </a:p>
          <a:p>
            <a:pPr marL="0" indent="0">
              <a:buNone/>
            </a:pPr>
            <a:r>
              <a:rPr lang="en-US" dirty="0"/>
              <a:t>Due to dehydration and electrolyte imbalance, the following occur: polydipsia, general and muscle weakness, hypotension, decreased diuresis, prerenal azotemia, somnolence...</a:t>
            </a:r>
          </a:p>
        </p:txBody>
      </p:sp>
      <p:sp>
        <p:nvSpPr>
          <p:cNvPr id="4" name="Slide Number Placeholder 3"/>
          <p:cNvSpPr>
            <a:spLocks noGrp="1"/>
          </p:cNvSpPr>
          <p:nvPr>
            <p:ph type="sldNum" sz="quarter" idx="12"/>
          </p:nvPr>
        </p:nvSpPr>
        <p:spPr/>
        <p:txBody>
          <a:bodyPr/>
          <a:lstStyle/>
          <a:p>
            <a:fld id="{73EE0B45-C5B7-45BF-992F-5B9A112D8138}" type="slidenum">
              <a:rPr lang="en-US" smtClean="0"/>
              <a:t>37</a:t>
            </a:fld>
            <a:endParaRPr lang="en-US" dirty="0"/>
          </a:p>
        </p:txBody>
      </p:sp>
    </p:spTree>
    <p:extLst>
      <p:ext uri="{BB962C8B-B14F-4D97-AF65-F5344CB8AC3E}">
        <p14:creationId xmlns:p14="http://schemas.microsoft.com/office/powerpoint/2010/main" val="1707257723"/>
      </p:ext>
    </p:extLst>
  </p:cSld>
  <p:clrMapOvr>
    <a:masterClrMapping/>
  </p:clrMapOvr>
  <mc:AlternateContent xmlns:mc="http://schemas.openxmlformats.org/markup-compatibility/2006" xmlns:p14="http://schemas.microsoft.com/office/powerpoint/2010/main">
    <mc:Choice Requires="p14">
      <p:transition spd="slow" p14:dur="2000" advTm="23862"/>
    </mc:Choice>
    <mc:Fallback xmlns="">
      <p:transition spd="slow" advTm="23862"/>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mothylith and passage disorders</a:t>
            </a:r>
            <a:endParaRPr lang="en-US" dirty="0"/>
          </a:p>
        </p:txBody>
      </p:sp>
      <p:sp>
        <p:nvSpPr>
          <p:cNvPr id="3" name="Content Placeholder 2"/>
          <p:cNvSpPr>
            <a:spLocks noGrp="1"/>
          </p:cNvSpPr>
          <p:nvPr>
            <p:ph idx="1"/>
          </p:nvPr>
        </p:nvSpPr>
        <p:spPr/>
        <p:txBody>
          <a:bodyPr/>
          <a:lstStyle/>
          <a:p>
            <a:r>
              <a:rPr lang="en-US" dirty="0"/>
              <a:t>hypermotility</a:t>
            </a:r>
          </a:p>
          <a:p>
            <a:r>
              <a:rPr lang="en-US" dirty="0"/>
              <a:t>hypomotility</a:t>
            </a:r>
          </a:p>
          <a:p>
            <a:r>
              <a:rPr lang="en-US" dirty="0"/>
              <a:t>Megacolon</a:t>
            </a:r>
            <a:endParaRPr lang="sr-Latn-RS" dirty="0"/>
          </a:p>
          <a:p>
            <a:r>
              <a:rPr lang="fr-FR" dirty="0" err="1"/>
              <a:t>ileus</a:t>
            </a:r>
            <a:endParaRPr lang="fr-FR" dirty="0"/>
          </a:p>
          <a:p>
            <a:r>
              <a:rPr lang="fr-FR" dirty="0"/>
              <a:t>irritable </a:t>
            </a:r>
            <a:r>
              <a:rPr lang="fr-FR" dirty="0" err="1"/>
              <a:t>bowel</a:t>
            </a:r>
            <a:r>
              <a:rPr lang="fr-FR" dirty="0"/>
              <a:t> syndrome</a:t>
            </a:r>
          </a:p>
          <a:p>
            <a:r>
              <a:rPr lang="fr-FR" dirty="0"/>
              <a:t>constipation</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38</a:t>
            </a:fld>
            <a:endParaRPr lang="en-US" dirty="0"/>
          </a:p>
        </p:txBody>
      </p:sp>
    </p:spTree>
    <p:extLst>
      <p:ext uri="{BB962C8B-B14F-4D97-AF65-F5344CB8AC3E}">
        <p14:creationId xmlns:p14="http://schemas.microsoft.com/office/powerpoint/2010/main" val="626193712"/>
      </p:ext>
    </p:extLst>
  </p:cSld>
  <p:clrMapOvr>
    <a:masterClrMapping/>
  </p:clrMapOvr>
  <mc:AlternateContent xmlns:mc="http://schemas.openxmlformats.org/markup-compatibility/2006" xmlns:p14="http://schemas.microsoft.com/office/powerpoint/2010/main">
    <mc:Choice Requires="p14">
      <p:transition spd="slow" p14:dur="2000" advTm="11759"/>
    </mc:Choice>
    <mc:Fallback xmlns="">
      <p:transition spd="slow" advTm="1175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Hypermothylity</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Hypermotility (hyperperistalsis) can be caused by various factors:</a:t>
            </a:r>
          </a:p>
          <a:p>
            <a:r>
              <a:rPr lang="en-US" dirty="0"/>
              <a:t>infectious agents</a:t>
            </a:r>
          </a:p>
          <a:p>
            <a:r>
              <a:rPr lang="en-US" dirty="0"/>
              <a:t>chemical factors</a:t>
            </a:r>
          </a:p>
          <a:p>
            <a:r>
              <a:rPr lang="en-US" dirty="0"/>
              <a:t>the presence of hyperacid content</a:t>
            </a:r>
          </a:p>
          <a:p>
            <a:r>
              <a:rPr lang="en-US" dirty="0"/>
              <a:t>hyperosmotic fluid</a:t>
            </a:r>
          </a:p>
          <a:p>
            <a:r>
              <a:rPr lang="en-US" dirty="0"/>
              <a:t>distention due to undigested food or gas</a:t>
            </a:r>
          </a:p>
        </p:txBody>
      </p:sp>
      <p:sp>
        <p:nvSpPr>
          <p:cNvPr id="4" name="Slide Number Placeholder 3"/>
          <p:cNvSpPr>
            <a:spLocks noGrp="1"/>
          </p:cNvSpPr>
          <p:nvPr>
            <p:ph type="sldNum" sz="quarter" idx="12"/>
          </p:nvPr>
        </p:nvSpPr>
        <p:spPr/>
        <p:txBody>
          <a:bodyPr/>
          <a:lstStyle/>
          <a:p>
            <a:fld id="{73EE0B45-C5B7-45BF-992F-5B9A112D8138}" type="slidenum">
              <a:rPr lang="en-US" smtClean="0"/>
              <a:t>39</a:t>
            </a:fld>
            <a:endParaRPr lang="en-US" dirty="0"/>
          </a:p>
        </p:txBody>
      </p:sp>
    </p:spTree>
    <p:extLst>
      <p:ext uri="{BB962C8B-B14F-4D97-AF65-F5344CB8AC3E}">
        <p14:creationId xmlns:p14="http://schemas.microsoft.com/office/powerpoint/2010/main" val="3335820197"/>
      </p:ext>
    </p:extLst>
  </p:cSld>
  <p:clrMapOvr>
    <a:masterClrMapping/>
  </p:clrMapOvr>
  <mc:AlternateContent xmlns:mc="http://schemas.openxmlformats.org/markup-compatibility/2006" xmlns:p14="http://schemas.microsoft.com/office/powerpoint/2010/main">
    <mc:Choice Requires="p14">
      <p:transition spd="slow" p14:dur="2000" advTm="21568"/>
    </mc:Choice>
    <mc:Fallback xmlns="">
      <p:transition spd="slow" advTm="2156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Gastrointestinal system structure and function</a:t>
            </a:r>
            <a:endParaRPr lang="en-US" dirty="0"/>
          </a:p>
        </p:txBody>
      </p:sp>
      <p:sp>
        <p:nvSpPr>
          <p:cNvPr id="3" name="Content Placeholder 2"/>
          <p:cNvSpPr>
            <a:spLocks noGrp="1"/>
          </p:cNvSpPr>
          <p:nvPr>
            <p:ph idx="1"/>
          </p:nvPr>
        </p:nvSpPr>
        <p:spPr>
          <a:xfrm>
            <a:off x="838200" y="1825625"/>
            <a:ext cx="6381206" cy="4351338"/>
          </a:xfrm>
        </p:spPr>
        <p:txBody>
          <a:bodyPr/>
          <a:lstStyle/>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upper segment: </a:t>
            </a:r>
            <a:r>
              <a:rPr lang="en-US" spc="-5" dirty="0">
                <a:cs typeface="Times New Roman"/>
              </a:rPr>
              <a:t>oral cavity, esophagus and stomach</a:t>
            </a:r>
          </a:p>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middle segment: </a:t>
            </a:r>
            <a:r>
              <a:rPr lang="en-US" spc="-5" dirty="0">
                <a:cs typeface="Times New Roman"/>
              </a:rPr>
              <a:t>small intestine (duodenum, jejunum and ileum)</a:t>
            </a:r>
          </a:p>
          <a:p>
            <a:pPr marL="469265" marR="601345" indent="-457200">
              <a:lnSpc>
                <a:spcPct val="100000"/>
              </a:lnSpc>
              <a:spcBef>
                <a:spcPts val="105"/>
              </a:spcBef>
              <a:buClr>
                <a:schemeClr val="tx1"/>
              </a:buClr>
              <a:buSzPct val="100000"/>
              <a:tabLst>
                <a:tab pos="355600" algn="l"/>
              </a:tabLst>
            </a:pPr>
            <a:r>
              <a:rPr lang="en-US" spc="-5" dirty="0">
                <a:cs typeface="Times New Roman"/>
              </a:rPr>
              <a:t>lower segment: cecum, colon and rectum</a:t>
            </a:r>
          </a:p>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accessory organs: </a:t>
            </a:r>
            <a:r>
              <a:rPr lang="en-US" spc="-5" dirty="0">
                <a:cs typeface="Times New Roman"/>
              </a:rPr>
              <a:t>salivary glands, liver and pancreas</a:t>
            </a:r>
            <a:endParaRPr lang="en-US" dirty="0"/>
          </a:p>
        </p:txBody>
      </p:sp>
      <p:sp>
        <p:nvSpPr>
          <p:cNvPr id="5" name="object 3"/>
          <p:cNvSpPr/>
          <p:nvPr/>
        </p:nvSpPr>
        <p:spPr>
          <a:xfrm>
            <a:off x="7388951" y="1365477"/>
            <a:ext cx="3483429" cy="4811486"/>
          </a:xfrm>
          <a:prstGeom prst="rect">
            <a:avLst/>
          </a:prstGeom>
          <a:blipFill>
            <a:blip r:embed="rId2" cstate="print"/>
            <a:stretch>
              <a:fillRect/>
            </a:stretch>
          </a:blipFill>
        </p:spPr>
        <p:txBody>
          <a:bodyPr wrap="square" lIns="0" tIns="0" rIns="0" bIns="0" rtlCol="0"/>
          <a:lstStyle/>
          <a:p>
            <a:endParaRPr dirty="0"/>
          </a:p>
        </p:txBody>
      </p:sp>
      <p:sp>
        <p:nvSpPr>
          <p:cNvPr id="4" name="Slide Number Placeholder 3"/>
          <p:cNvSpPr>
            <a:spLocks noGrp="1"/>
          </p:cNvSpPr>
          <p:nvPr>
            <p:ph type="sldNum" sz="quarter" idx="12"/>
          </p:nvPr>
        </p:nvSpPr>
        <p:spPr/>
        <p:txBody>
          <a:bodyPr/>
          <a:lstStyle/>
          <a:p>
            <a:fld id="{73EE0B45-C5B7-45BF-992F-5B9A112D8138}" type="slidenum">
              <a:rPr lang="en-US" smtClean="0"/>
              <a:t>4</a:t>
            </a:fld>
            <a:endParaRPr lang="en-US" dirty="0"/>
          </a:p>
        </p:txBody>
      </p:sp>
    </p:spTree>
    <p:extLst>
      <p:ext uri="{BB962C8B-B14F-4D97-AF65-F5344CB8AC3E}">
        <p14:creationId xmlns:p14="http://schemas.microsoft.com/office/powerpoint/2010/main" val="3048343350"/>
      </p:ext>
    </p:extLst>
  </p:cSld>
  <p:clrMapOvr>
    <a:masterClrMapping/>
  </p:clrMapOvr>
  <mc:AlternateContent xmlns:mc="http://schemas.openxmlformats.org/markup-compatibility/2006" xmlns:p14="http://schemas.microsoft.com/office/powerpoint/2010/main">
    <mc:Choice Requires="p14">
      <p:transition spd="slow" p14:dur="2000" advTm="9756"/>
    </mc:Choice>
    <mc:Fallback xmlns="">
      <p:transition spd="slow" advTm="9756"/>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Hypomothylity</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Hypomotility represents slowed peristalsis and passage of intestinal contents</a:t>
            </a:r>
          </a:p>
          <a:p>
            <a:pPr marL="0" indent="0">
              <a:buNone/>
            </a:pPr>
            <a:r>
              <a:rPr lang="en-US" dirty="0"/>
              <a:t>Etiology:</a:t>
            </a:r>
          </a:p>
          <a:p>
            <a:r>
              <a:rPr lang="en-US" dirty="0"/>
              <a:t>psychogenic factors</a:t>
            </a:r>
          </a:p>
          <a:p>
            <a:r>
              <a:rPr lang="en-US" dirty="0"/>
              <a:t>depression</a:t>
            </a:r>
          </a:p>
          <a:p>
            <a:r>
              <a:rPr lang="en-US" dirty="0"/>
              <a:t>damage to the parasympathetic centers in the spinal cord</a:t>
            </a:r>
          </a:p>
          <a:p>
            <a:r>
              <a:rPr lang="en-US" dirty="0"/>
              <a:t>increased sympathetic tone</a:t>
            </a:r>
          </a:p>
          <a:p>
            <a:pPr marL="0" indent="0">
              <a:buNone/>
            </a:pPr>
            <a:r>
              <a:rPr lang="en-US" dirty="0"/>
              <a:t>...is regularly accompanied by constipation</a:t>
            </a:r>
          </a:p>
        </p:txBody>
      </p:sp>
      <p:sp>
        <p:nvSpPr>
          <p:cNvPr id="4" name="Slide Number Placeholder 3"/>
          <p:cNvSpPr>
            <a:spLocks noGrp="1"/>
          </p:cNvSpPr>
          <p:nvPr>
            <p:ph type="sldNum" sz="quarter" idx="12"/>
          </p:nvPr>
        </p:nvSpPr>
        <p:spPr/>
        <p:txBody>
          <a:bodyPr/>
          <a:lstStyle/>
          <a:p>
            <a:fld id="{73EE0B45-C5B7-45BF-992F-5B9A112D8138}" type="slidenum">
              <a:rPr lang="en-US" smtClean="0"/>
              <a:t>40</a:t>
            </a:fld>
            <a:endParaRPr lang="en-US" dirty="0"/>
          </a:p>
        </p:txBody>
      </p:sp>
    </p:spTree>
    <p:extLst>
      <p:ext uri="{BB962C8B-B14F-4D97-AF65-F5344CB8AC3E}">
        <p14:creationId xmlns:p14="http://schemas.microsoft.com/office/powerpoint/2010/main" val="1169410203"/>
      </p:ext>
    </p:extLst>
  </p:cSld>
  <p:clrMapOvr>
    <a:masterClrMapping/>
  </p:clrMapOvr>
  <mc:AlternateContent xmlns:mc="http://schemas.openxmlformats.org/markup-compatibility/2006" xmlns:p14="http://schemas.microsoft.com/office/powerpoint/2010/main">
    <mc:Choice Requires="p14">
      <p:transition spd="slow" p14:dur="2000" advTm="19164"/>
    </mc:Choice>
    <mc:Fallback xmlns="">
      <p:transition spd="slow" advTm="19164"/>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Megacolon</a:t>
            </a:r>
            <a:endParaRPr lang="en-US" dirty="0"/>
          </a:p>
        </p:txBody>
      </p:sp>
      <p:sp>
        <p:nvSpPr>
          <p:cNvPr id="3" name="Content Placeholder 2"/>
          <p:cNvSpPr>
            <a:spLocks noGrp="1"/>
          </p:cNvSpPr>
          <p:nvPr>
            <p:ph idx="1"/>
          </p:nvPr>
        </p:nvSpPr>
        <p:spPr/>
        <p:txBody>
          <a:bodyPr/>
          <a:lstStyle/>
          <a:p>
            <a:pPr marL="0" indent="0">
              <a:buNone/>
            </a:pPr>
            <a:r>
              <a:rPr lang="en-US" dirty="0">
                <a:solidFill>
                  <a:srgbClr val="C00000"/>
                </a:solidFill>
              </a:rPr>
              <a:t>Megacolon, </a:t>
            </a:r>
            <a:r>
              <a:rPr lang="en-US" dirty="0"/>
              <a:t>congenital </a:t>
            </a:r>
            <a:r>
              <a:rPr lang="en-US" dirty="0" err="1"/>
              <a:t>agangliosis</a:t>
            </a:r>
            <a:r>
              <a:rPr lang="en-US" dirty="0"/>
              <a:t>, Hirschsprung's disease</a:t>
            </a:r>
          </a:p>
          <a:p>
            <a:r>
              <a:rPr lang="en-US" dirty="0"/>
              <a:t>it is a congenital motility disorder of the distal part of the intestine</a:t>
            </a:r>
          </a:p>
          <a:p>
            <a:r>
              <a:rPr lang="en-US" dirty="0"/>
              <a:t>characterized by partial or complete obstruction of the colon</a:t>
            </a:r>
          </a:p>
          <a:p>
            <a:r>
              <a:rPr lang="en-US" dirty="0"/>
              <a:t>it manifests itself clinically in early childhood</a:t>
            </a:r>
          </a:p>
          <a:p>
            <a:r>
              <a:rPr lang="en-US" dirty="0"/>
              <a:t>the primary defect is the absence of intramural ganglion cells</a:t>
            </a:r>
          </a:p>
          <a:p>
            <a:r>
              <a:rPr lang="en-US" dirty="0"/>
              <a:t>because of this, relaxation of the internal sphincter in conjunction with rectal distension is prevented</a:t>
            </a:r>
            <a:endParaRPr lang="sr-Cyrl-RS" dirty="0"/>
          </a:p>
          <a:p>
            <a:pPr marL="0" indent="0">
              <a:buNone/>
            </a:pP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41</a:t>
            </a:fld>
            <a:endParaRPr lang="en-US" dirty="0"/>
          </a:p>
        </p:txBody>
      </p:sp>
    </p:spTree>
    <p:extLst>
      <p:ext uri="{BB962C8B-B14F-4D97-AF65-F5344CB8AC3E}">
        <p14:creationId xmlns:p14="http://schemas.microsoft.com/office/powerpoint/2010/main" val="335161465"/>
      </p:ext>
    </p:extLst>
  </p:cSld>
  <p:clrMapOvr>
    <a:masterClrMapping/>
  </p:clrMapOvr>
  <mc:AlternateContent xmlns:mc="http://schemas.openxmlformats.org/markup-compatibility/2006" xmlns:p14="http://schemas.microsoft.com/office/powerpoint/2010/main">
    <mc:Choice Requires="p14">
      <p:transition spd="slow" p14:dur="2000" advTm="20262"/>
    </mc:Choice>
    <mc:Fallback xmlns="">
      <p:transition spd="slow" advTm="2026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Ileus</a:t>
            </a:r>
            <a:endParaRPr lang="en-US" dirty="0"/>
          </a:p>
        </p:txBody>
      </p:sp>
      <p:sp>
        <p:nvSpPr>
          <p:cNvPr id="3" name="Content Placeholder 2"/>
          <p:cNvSpPr>
            <a:spLocks noGrp="1"/>
          </p:cNvSpPr>
          <p:nvPr>
            <p:ph idx="1"/>
          </p:nvPr>
        </p:nvSpPr>
        <p:spPr/>
        <p:txBody>
          <a:bodyPr/>
          <a:lstStyle/>
          <a:p>
            <a:r>
              <a:rPr lang="en-US" dirty="0">
                <a:solidFill>
                  <a:srgbClr val="C00000"/>
                </a:solidFill>
              </a:rPr>
              <a:t>acute intestinal obstruction</a:t>
            </a:r>
            <a:r>
              <a:rPr lang="en-US" dirty="0"/>
              <a:t> is the most severe disorder of intestinal motility and passage and implies an interruption in the passage of intestinal contents in the cranio-caudal direction</a:t>
            </a:r>
          </a:p>
          <a:p>
            <a:r>
              <a:rPr lang="en-US" dirty="0"/>
              <a:t>According to etiology, ileus are divided into:</a:t>
            </a:r>
            <a:endParaRPr lang="sr-Latn-RS" dirty="0"/>
          </a:p>
          <a:p>
            <a:pPr marL="0" indent="0">
              <a:buNone/>
            </a:pPr>
            <a:r>
              <a:rPr lang="en-US" dirty="0"/>
              <a:t>    - </a:t>
            </a:r>
            <a:r>
              <a:rPr lang="en-US" dirty="0">
                <a:solidFill>
                  <a:srgbClr val="0070C0"/>
                </a:solidFill>
              </a:rPr>
              <a:t>mechanical and</a:t>
            </a:r>
          </a:p>
          <a:p>
            <a:pPr marL="0" indent="0">
              <a:buNone/>
            </a:pPr>
            <a:r>
              <a:rPr lang="en-US" dirty="0">
                <a:solidFill>
                  <a:srgbClr val="0070C0"/>
                </a:solidFill>
              </a:rPr>
              <a:t>    - functional</a:t>
            </a:r>
          </a:p>
        </p:txBody>
      </p:sp>
      <p:sp>
        <p:nvSpPr>
          <p:cNvPr id="4" name="Slide Number Placeholder 3"/>
          <p:cNvSpPr>
            <a:spLocks noGrp="1"/>
          </p:cNvSpPr>
          <p:nvPr>
            <p:ph type="sldNum" sz="quarter" idx="12"/>
          </p:nvPr>
        </p:nvSpPr>
        <p:spPr/>
        <p:txBody>
          <a:bodyPr/>
          <a:lstStyle/>
          <a:p>
            <a:fld id="{73EE0B45-C5B7-45BF-992F-5B9A112D8138}" type="slidenum">
              <a:rPr lang="en-US" smtClean="0"/>
              <a:t>42</a:t>
            </a:fld>
            <a:endParaRPr lang="en-US" dirty="0"/>
          </a:p>
        </p:txBody>
      </p:sp>
    </p:spTree>
    <p:extLst>
      <p:ext uri="{BB962C8B-B14F-4D97-AF65-F5344CB8AC3E}">
        <p14:creationId xmlns:p14="http://schemas.microsoft.com/office/powerpoint/2010/main" val="988668372"/>
      </p:ext>
    </p:extLst>
  </p:cSld>
  <p:clrMapOvr>
    <a:masterClrMapping/>
  </p:clrMapOvr>
  <mc:AlternateContent xmlns:mc="http://schemas.openxmlformats.org/markup-compatibility/2006" xmlns:p14="http://schemas.microsoft.com/office/powerpoint/2010/main">
    <mc:Choice Requires="p14">
      <p:transition spd="slow" p14:dur="2000" advTm="16108"/>
    </mc:Choice>
    <mc:Fallback xmlns="">
      <p:transition spd="slow" advTm="1610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ileus</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Mechanical ileus </a:t>
            </a:r>
            <a:r>
              <a:rPr lang="en-US" dirty="0"/>
              <a:t>can be caused by various causes that reduce the intestinal lumen to the point of complete interruption of continuity</a:t>
            </a:r>
          </a:p>
          <a:p>
            <a:r>
              <a:rPr lang="en-US" dirty="0"/>
              <a:t>in the case of the </a:t>
            </a:r>
            <a:r>
              <a:rPr lang="en-US" dirty="0">
                <a:solidFill>
                  <a:srgbClr val="C00000"/>
                </a:solidFill>
              </a:rPr>
              <a:t>obstructive type</a:t>
            </a:r>
            <a:r>
              <a:rPr lang="en-US" dirty="0"/>
              <a:t>, interruption of the passage of intestinal content dominates, and the blood flow disorder occurs terminally</a:t>
            </a:r>
          </a:p>
          <a:p>
            <a:r>
              <a:rPr lang="en-US" dirty="0"/>
              <a:t>in the case of </a:t>
            </a:r>
            <a:r>
              <a:rPr lang="en-US" dirty="0">
                <a:solidFill>
                  <a:srgbClr val="C00000"/>
                </a:solidFill>
              </a:rPr>
              <a:t>strangulation ileus</a:t>
            </a:r>
            <a:r>
              <a:rPr lang="en-US" dirty="0"/>
              <a:t>, a circulatory disorder initially occurs, accompanied by signs of interruption of passage</a:t>
            </a:r>
          </a:p>
          <a:p>
            <a:pPr marL="0" indent="0">
              <a:buNone/>
            </a:pPr>
            <a:r>
              <a:rPr lang="en-US" dirty="0"/>
              <a:t>Consequences: intestinal distension with an increase in intraluminal pressure above the site of the obstruction and loss of fluids and electrolytes</a:t>
            </a:r>
          </a:p>
        </p:txBody>
      </p:sp>
      <p:sp>
        <p:nvSpPr>
          <p:cNvPr id="4" name="Slide Number Placeholder 3"/>
          <p:cNvSpPr>
            <a:spLocks noGrp="1"/>
          </p:cNvSpPr>
          <p:nvPr>
            <p:ph type="sldNum" sz="quarter" idx="12"/>
          </p:nvPr>
        </p:nvSpPr>
        <p:spPr/>
        <p:txBody>
          <a:bodyPr/>
          <a:lstStyle/>
          <a:p>
            <a:fld id="{73EE0B45-C5B7-45BF-992F-5B9A112D8138}" type="slidenum">
              <a:rPr lang="en-US" smtClean="0"/>
              <a:t>43</a:t>
            </a:fld>
            <a:endParaRPr lang="en-US" dirty="0"/>
          </a:p>
        </p:txBody>
      </p:sp>
    </p:spTree>
    <p:extLst>
      <p:ext uri="{BB962C8B-B14F-4D97-AF65-F5344CB8AC3E}">
        <p14:creationId xmlns:p14="http://schemas.microsoft.com/office/powerpoint/2010/main" val="2917783842"/>
      </p:ext>
    </p:extLst>
  </p:cSld>
  <p:clrMapOvr>
    <a:masterClrMapping/>
  </p:clrMapOvr>
  <mc:AlternateContent xmlns:mc="http://schemas.openxmlformats.org/markup-compatibility/2006" xmlns:p14="http://schemas.microsoft.com/office/powerpoint/2010/main">
    <mc:Choice Requires="p14">
      <p:transition spd="slow" p14:dur="2000" advTm="31017"/>
    </mc:Choice>
    <mc:Fallback xmlns="">
      <p:transition spd="slow" advTm="31017"/>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ileus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Etiology:</a:t>
            </a:r>
          </a:p>
          <a:p>
            <a:r>
              <a:rPr lang="en-US" dirty="0">
                <a:solidFill>
                  <a:srgbClr val="C00000"/>
                </a:solidFill>
              </a:rPr>
              <a:t>obstructive ileus</a:t>
            </a:r>
          </a:p>
          <a:p>
            <a:pPr marL="0" indent="0">
              <a:buNone/>
            </a:pPr>
            <a:r>
              <a:rPr lang="en-US" dirty="0"/>
              <a:t>      - intraluminal processes</a:t>
            </a:r>
          </a:p>
          <a:p>
            <a:pPr marL="0" indent="0">
              <a:buNone/>
            </a:pPr>
            <a:r>
              <a:rPr lang="en-US" dirty="0"/>
              <a:t>      - extraluminal processes</a:t>
            </a:r>
          </a:p>
          <a:p>
            <a:pPr marL="0" indent="0">
              <a:buNone/>
            </a:pPr>
            <a:r>
              <a:rPr lang="en-US" dirty="0"/>
              <a:t>      - intramural processes</a:t>
            </a:r>
          </a:p>
          <a:p>
            <a:r>
              <a:rPr lang="en-US" dirty="0">
                <a:solidFill>
                  <a:srgbClr val="C00000"/>
                </a:solidFill>
              </a:rPr>
              <a:t>strangulation ileus</a:t>
            </a:r>
          </a:p>
          <a:p>
            <a:pPr marL="0" indent="0">
              <a:buNone/>
            </a:pPr>
            <a:r>
              <a:rPr lang="en-US" dirty="0"/>
              <a:t>      - intussusception (pulling of the proximal part of the intestine into the distal part)</a:t>
            </a:r>
          </a:p>
          <a:p>
            <a:pPr marL="0" indent="0">
              <a:buNone/>
            </a:pPr>
            <a:r>
              <a:rPr lang="en-US" dirty="0"/>
              <a:t>      - entrapment (parts of the intestine into the opening of the hernia or adhesion)</a:t>
            </a:r>
          </a:p>
          <a:p>
            <a:pPr marL="0" indent="0">
              <a:buNone/>
            </a:pPr>
            <a:r>
              <a:rPr lang="en-US" dirty="0"/>
              <a:t>      - volvulus (twisting of the intestinal coil)</a:t>
            </a:r>
          </a:p>
        </p:txBody>
      </p:sp>
      <p:sp>
        <p:nvSpPr>
          <p:cNvPr id="4" name="Slide Number Placeholder 3"/>
          <p:cNvSpPr>
            <a:spLocks noGrp="1"/>
          </p:cNvSpPr>
          <p:nvPr>
            <p:ph type="sldNum" sz="quarter" idx="12"/>
          </p:nvPr>
        </p:nvSpPr>
        <p:spPr/>
        <p:txBody>
          <a:bodyPr/>
          <a:lstStyle/>
          <a:p>
            <a:fld id="{73EE0B45-C5B7-45BF-992F-5B9A112D8138}" type="slidenum">
              <a:rPr lang="en-US" smtClean="0"/>
              <a:t>44</a:t>
            </a:fld>
            <a:endParaRPr lang="en-US" dirty="0"/>
          </a:p>
        </p:txBody>
      </p:sp>
    </p:spTree>
    <p:extLst>
      <p:ext uri="{BB962C8B-B14F-4D97-AF65-F5344CB8AC3E}">
        <p14:creationId xmlns:p14="http://schemas.microsoft.com/office/powerpoint/2010/main" val="2273996112"/>
      </p:ext>
    </p:extLst>
  </p:cSld>
  <p:clrMapOvr>
    <a:masterClrMapping/>
  </p:clrMapOvr>
  <mc:AlternateContent xmlns:mc="http://schemas.openxmlformats.org/markup-compatibility/2006" xmlns:p14="http://schemas.microsoft.com/office/powerpoint/2010/main">
    <mc:Choice Requires="p14">
      <p:transition spd="slow" p14:dur="2000" advTm="63998"/>
    </mc:Choice>
    <mc:Fallback xmlns="">
      <p:transition spd="slow" advTm="63998"/>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Functional ileus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a:solidFill>
                  <a:srgbClr val="C00000"/>
                </a:solidFill>
              </a:rPr>
              <a:t>adynamic</a:t>
            </a:r>
            <a:r>
              <a:rPr lang="en-US" dirty="0">
                <a:solidFill>
                  <a:srgbClr val="C00000"/>
                </a:solidFill>
              </a:rPr>
              <a:t> (paralytic) ileus</a:t>
            </a:r>
          </a:p>
          <a:p>
            <a:pPr marL="0" indent="0">
              <a:buNone/>
            </a:pPr>
            <a:r>
              <a:rPr lang="en-US" dirty="0">
                <a:solidFill>
                  <a:srgbClr val="C00000"/>
                </a:solidFill>
              </a:rPr>
              <a:t>      </a:t>
            </a:r>
            <a:r>
              <a:rPr lang="en-US" dirty="0"/>
              <a:t>- is the most common cause of passage interruption</a:t>
            </a:r>
          </a:p>
          <a:p>
            <a:pPr marL="0" indent="0">
              <a:buNone/>
            </a:pPr>
            <a:r>
              <a:rPr lang="en-US" dirty="0"/>
              <a:t>      - bacterial toxins</a:t>
            </a:r>
          </a:p>
          <a:p>
            <a:pPr marL="0" indent="0">
              <a:buNone/>
            </a:pPr>
            <a:r>
              <a:rPr lang="en-US" dirty="0"/>
              <a:t>      - surgical interventions</a:t>
            </a:r>
          </a:p>
          <a:p>
            <a:pPr marL="0" indent="0">
              <a:buNone/>
            </a:pPr>
            <a:r>
              <a:rPr lang="en-US" dirty="0"/>
              <a:t>      - biliary and renal colic</a:t>
            </a:r>
          </a:p>
          <a:p>
            <a:pPr marL="0" indent="0">
              <a:buNone/>
            </a:pPr>
            <a:r>
              <a:rPr lang="en-US" dirty="0"/>
              <a:t>      - Pancreatitis...</a:t>
            </a:r>
          </a:p>
          <a:p>
            <a:r>
              <a:rPr lang="en-US" dirty="0">
                <a:solidFill>
                  <a:srgbClr val="C00000"/>
                </a:solidFill>
              </a:rPr>
              <a:t>dynamic (spastic) ileus</a:t>
            </a:r>
          </a:p>
          <a:p>
            <a:pPr marL="0" indent="0">
              <a:buNone/>
            </a:pPr>
            <a:r>
              <a:rPr lang="en-US" dirty="0">
                <a:solidFill>
                  <a:srgbClr val="C00000"/>
                </a:solidFill>
              </a:rPr>
              <a:t>      - </a:t>
            </a:r>
            <a:r>
              <a:rPr lang="en-US" dirty="0"/>
              <a:t>heavy metal poisoning</a:t>
            </a:r>
          </a:p>
          <a:p>
            <a:pPr marL="0" indent="0">
              <a:buNone/>
            </a:pPr>
            <a:r>
              <a:rPr lang="en-US" dirty="0"/>
              <a:t>      - congenital enzyme disorder (porphyria)</a:t>
            </a:r>
          </a:p>
          <a:p>
            <a:pPr marL="0" indent="0">
              <a:buNone/>
            </a:pPr>
            <a:r>
              <a:rPr lang="en-US" dirty="0"/>
              <a:t>      - uremia...</a:t>
            </a:r>
          </a:p>
        </p:txBody>
      </p:sp>
      <p:sp>
        <p:nvSpPr>
          <p:cNvPr id="4" name="Slide Number Placeholder 3"/>
          <p:cNvSpPr>
            <a:spLocks noGrp="1"/>
          </p:cNvSpPr>
          <p:nvPr>
            <p:ph type="sldNum" sz="quarter" idx="12"/>
          </p:nvPr>
        </p:nvSpPr>
        <p:spPr/>
        <p:txBody>
          <a:bodyPr/>
          <a:lstStyle/>
          <a:p>
            <a:fld id="{73EE0B45-C5B7-45BF-992F-5B9A112D8138}" type="slidenum">
              <a:rPr lang="en-US" smtClean="0"/>
              <a:t>45</a:t>
            </a:fld>
            <a:endParaRPr lang="en-US" dirty="0"/>
          </a:p>
        </p:txBody>
      </p:sp>
    </p:spTree>
    <p:extLst>
      <p:ext uri="{BB962C8B-B14F-4D97-AF65-F5344CB8AC3E}">
        <p14:creationId xmlns:p14="http://schemas.microsoft.com/office/powerpoint/2010/main" val="234354774"/>
      </p:ext>
    </p:extLst>
  </p:cSld>
  <p:clrMapOvr>
    <a:masterClrMapping/>
  </p:clrMapOvr>
  <mc:AlternateContent xmlns:mc="http://schemas.openxmlformats.org/markup-compatibility/2006" xmlns:p14="http://schemas.microsoft.com/office/powerpoint/2010/main">
    <mc:Choice Requires="p14">
      <p:transition spd="slow" p14:dur="2000" advTm="79161"/>
    </mc:Choice>
    <mc:Fallback xmlns="">
      <p:transition spd="slow" advTm="791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p:cNvGrpSpPr/>
          <p:nvPr/>
        </p:nvGrpSpPr>
        <p:grpSpPr>
          <a:xfrm>
            <a:off x="844809" y="1094015"/>
            <a:ext cx="10277398" cy="4529439"/>
            <a:chOff x="501909" y="179615"/>
            <a:chExt cx="10277398" cy="4529439"/>
          </a:xfrm>
        </p:grpSpPr>
        <p:sp>
          <p:nvSpPr>
            <p:cNvPr id="4" name="TextBox 3"/>
            <p:cNvSpPr txBox="1"/>
            <p:nvPr/>
          </p:nvSpPr>
          <p:spPr>
            <a:xfrm>
              <a:off x="5415370" y="179615"/>
              <a:ext cx="1489165" cy="584775"/>
            </a:xfrm>
            <a:prstGeom prst="rect">
              <a:avLst/>
            </a:prstGeom>
            <a:noFill/>
            <a:ln w="25400">
              <a:solidFill>
                <a:schemeClr val="accent1"/>
              </a:solidFill>
            </a:ln>
          </p:spPr>
          <p:txBody>
            <a:bodyPr wrap="square" rtlCol="0">
              <a:spAutoFit/>
            </a:bodyPr>
            <a:lstStyle/>
            <a:p>
              <a:pPr algn="ctr"/>
              <a:r>
                <a:rPr lang="en-US" sz="3200"/>
                <a:t>ILEUS</a:t>
              </a:r>
              <a:endParaRPr lang="en-US" sz="3200" dirty="0"/>
            </a:p>
          </p:txBody>
        </p:sp>
        <p:sp>
          <p:nvSpPr>
            <p:cNvPr id="5" name="TextBox 4"/>
            <p:cNvSpPr txBox="1"/>
            <p:nvPr/>
          </p:nvSpPr>
          <p:spPr>
            <a:xfrm>
              <a:off x="7276828" y="1462720"/>
              <a:ext cx="2917643" cy="523220"/>
            </a:xfrm>
            <a:prstGeom prst="rect">
              <a:avLst/>
            </a:prstGeom>
            <a:noFill/>
            <a:ln w="25400">
              <a:solidFill>
                <a:schemeClr val="accent1"/>
              </a:solidFill>
            </a:ln>
          </p:spPr>
          <p:txBody>
            <a:bodyPr wrap="square" rtlCol="0">
              <a:spAutoFit/>
            </a:bodyPr>
            <a:lstStyle/>
            <a:p>
              <a:pPr algn="ctr"/>
              <a:r>
                <a:rPr lang="en-US" sz="2800"/>
                <a:t>FUNCTIONAL</a:t>
              </a:r>
              <a:endParaRPr lang="en-US" sz="2800" dirty="0"/>
            </a:p>
          </p:txBody>
        </p:sp>
        <p:sp>
          <p:nvSpPr>
            <p:cNvPr id="6" name="TextBox 5"/>
            <p:cNvSpPr txBox="1"/>
            <p:nvPr/>
          </p:nvSpPr>
          <p:spPr>
            <a:xfrm>
              <a:off x="2470512" y="1462720"/>
              <a:ext cx="2233748" cy="523220"/>
            </a:xfrm>
            <a:prstGeom prst="rect">
              <a:avLst/>
            </a:prstGeom>
            <a:noFill/>
            <a:ln w="25400">
              <a:solidFill>
                <a:schemeClr val="accent1"/>
              </a:solidFill>
            </a:ln>
          </p:spPr>
          <p:txBody>
            <a:bodyPr wrap="square" rtlCol="0">
              <a:spAutoFit/>
            </a:bodyPr>
            <a:lstStyle/>
            <a:p>
              <a:pPr algn="ctr"/>
              <a:r>
                <a:rPr lang="en-US" sz="2800"/>
                <a:t>MECHANICAL</a:t>
              </a:r>
              <a:endParaRPr lang="en-US" sz="2800" dirty="0"/>
            </a:p>
          </p:txBody>
        </p:sp>
        <p:cxnSp>
          <p:nvCxnSpPr>
            <p:cNvPr id="8" name="Elbow Connector 7"/>
            <p:cNvCxnSpPr>
              <a:stCxn id="4" idx="2"/>
              <a:endCxn id="6" idx="0"/>
            </p:cNvCxnSpPr>
            <p:nvPr/>
          </p:nvCxnSpPr>
          <p:spPr>
            <a:xfrm rot="5400000">
              <a:off x="4524505" y="-172728"/>
              <a:ext cx="698330" cy="257256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4" idx="2"/>
            </p:cNvCxnSpPr>
            <p:nvPr/>
          </p:nvCxnSpPr>
          <p:spPr>
            <a:xfrm rot="16200000" flipH="1">
              <a:off x="7137311" y="-212969"/>
              <a:ext cx="354960" cy="230967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5" idx="0"/>
            </p:cNvCxnSpPr>
            <p:nvPr/>
          </p:nvCxnSpPr>
          <p:spPr>
            <a:xfrm>
              <a:off x="8469630" y="1119350"/>
              <a:ext cx="266020" cy="34337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434986" y="2853370"/>
              <a:ext cx="2572566" cy="430887"/>
            </a:xfrm>
            <a:prstGeom prst="rect">
              <a:avLst/>
            </a:prstGeom>
            <a:noFill/>
            <a:ln w="25400">
              <a:solidFill>
                <a:schemeClr val="accent1"/>
              </a:solidFill>
            </a:ln>
          </p:spPr>
          <p:txBody>
            <a:bodyPr wrap="square" rtlCol="0">
              <a:spAutoFit/>
            </a:bodyPr>
            <a:lstStyle/>
            <a:p>
              <a:pPr algn="ctr"/>
              <a:r>
                <a:rPr lang="en-US" sz="2200"/>
                <a:t>STRANGE</a:t>
              </a:r>
              <a:endParaRPr lang="en-US" sz="2200" dirty="0"/>
            </a:p>
          </p:txBody>
        </p:sp>
        <p:sp>
          <p:nvSpPr>
            <p:cNvPr id="27" name="TextBox 26"/>
            <p:cNvSpPr txBox="1"/>
            <p:nvPr/>
          </p:nvSpPr>
          <p:spPr>
            <a:xfrm>
              <a:off x="1060812" y="2853370"/>
              <a:ext cx="2233748" cy="430887"/>
            </a:xfrm>
            <a:prstGeom prst="rect">
              <a:avLst/>
            </a:prstGeom>
            <a:noFill/>
            <a:ln w="25400">
              <a:solidFill>
                <a:schemeClr val="accent1"/>
              </a:solidFill>
            </a:ln>
          </p:spPr>
          <p:txBody>
            <a:bodyPr wrap="square" rtlCol="0">
              <a:spAutoFit/>
            </a:bodyPr>
            <a:lstStyle/>
            <a:p>
              <a:pPr algn="ctr"/>
              <a:r>
                <a:rPr lang="en-US" sz="2200"/>
                <a:t>OBSTRUCTIVE</a:t>
              </a:r>
              <a:endParaRPr lang="en-US" sz="2200" dirty="0"/>
            </a:p>
          </p:txBody>
        </p:sp>
        <p:sp>
          <p:nvSpPr>
            <p:cNvPr id="28" name="TextBox 27"/>
            <p:cNvSpPr txBox="1"/>
            <p:nvPr/>
          </p:nvSpPr>
          <p:spPr>
            <a:xfrm>
              <a:off x="8545559" y="2853370"/>
              <a:ext cx="2233748" cy="430887"/>
            </a:xfrm>
            <a:prstGeom prst="rect">
              <a:avLst/>
            </a:prstGeom>
            <a:noFill/>
            <a:ln w="25400">
              <a:solidFill>
                <a:schemeClr val="accent1"/>
              </a:solidFill>
            </a:ln>
          </p:spPr>
          <p:txBody>
            <a:bodyPr wrap="square" rtlCol="0">
              <a:spAutoFit/>
            </a:bodyPr>
            <a:lstStyle/>
            <a:p>
              <a:pPr algn="ctr"/>
              <a:r>
                <a:rPr lang="en-US" sz="2200"/>
                <a:t>SPASTIC</a:t>
              </a:r>
              <a:endParaRPr lang="en-US" sz="2200" dirty="0"/>
            </a:p>
          </p:txBody>
        </p:sp>
        <p:sp>
          <p:nvSpPr>
            <p:cNvPr id="29" name="TextBox 28"/>
            <p:cNvSpPr txBox="1"/>
            <p:nvPr/>
          </p:nvSpPr>
          <p:spPr>
            <a:xfrm>
              <a:off x="6171385" y="2853370"/>
              <a:ext cx="2233748" cy="430887"/>
            </a:xfrm>
            <a:prstGeom prst="rect">
              <a:avLst/>
            </a:prstGeom>
            <a:noFill/>
            <a:ln w="25400">
              <a:solidFill>
                <a:schemeClr val="accent1"/>
              </a:solidFill>
            </a:ln>
          </p:spPr>
          <p:txBody>
            <a:bodyPr wrap="square" rtlCol="0">
              <a:spAutoFit/>
            </a:bodyPr>
            <a:lstStyle/>
            <a:p>
              <a:pPr algn="ctr"/>
              <a:r>
                <a:rPr lang="en-US" sz="2200"/>
                <a:t>PARALYTIC</a:t>
              </a:r>
              <a:endParaRPr lang="en-US" sz="2200" dirty="0"/>
            </a:p>
          </p:txBody>
        </p:sp>
        <p:grpSp>
          <p:nvGrpSpPr>
            <p:cNvPr id="61" name="Group 60"/>
            <p:cNvGrpSpPr/>
            <p:nvPr/>
          </p:nvGrpSpPr>
          <p:grpSpPr>
            <a:xfrm>
              <a:off x="2162173" y="1985940"/>
              <a:ext cx="2559095" cy="867430"/>
              <a:chOff x="2162173" y="1985940"/>
              <a:chExt cx="2559095" cy="867430"/>
            </a:xfrm>
          </p:grpSpPr>
          <p:cxnSp>
            <p:nvCxnSpPr>
              <p:cNvPr id="31" name="Elbow Connector 30"/>
              <p:cNvCxnSpPr>
                <a:stCxn id="6" idx="2"/>
                <a:endCxn id="26" idx="0"/>
              </p:cNvCxnSpPr>
              <p:nvPr/>
            </p:nvCxnSpPr>
            <p:spPr>
              <a:xfrm rot="16200000" flipH="1">
                <a:off x="3720612" y="1852713"/>
                <a:ext cx="867430" cy="11338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2165916" y="2419654"/>
                <a:ext cx="1421471"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162173" y="2419655"/>
                <a:ext cx="0" cy="43371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7190082" y="1985939"/>
              <a:ext cx="2559095" cy="867430"/>
              <a:chOff x="2162173" y="1985940"/>
              <a:chExt cx="2559095" cy="867430"/>
            </a:xfrm>
          </p:grpSpPr>
          <p:cxnSp>
            <p:nvCxnSpPr>
              <p:cNvPr id="63" name="Elbow Connector 62"/>
              <p:cNvCxnSpPr/>
              <p:nvPr/>
            </p:nvCxnSpPr>
            <p:spPr>
              <a:xfrm rot="16200000" flipH="1">
                <a:off x="3720612" y="1852713"/>
                <a:ext cx="867430" cy="11338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2165916" y="2419654"/>
                <a:ext cx="1421471"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62173" y="2419655"/>
                <a:ext cx="0" cy="433715"/>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p:cNvSpPr txBox="1"/>
            <p:nvPr/>
          </p:nvSpPr>
          <p:spPr>
            <a:xfrm>
              <a:off x="1055524" y="3508726"/>
              <a:ext cx="1645515"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a:t>intraluminal
extraluminal
intramural</a:t>
              </a:r>
              <a:endParaRPr lang="en-US" dirty="0"/>
            </a:p>
          </p:txBody>
        </p:sp>
        <p:sp>
          <p:nvSpPr>
            <p:cNvPr id="67" name="TextBox 66"/>
            <p:cNvSpPr txBox="1"/>
            <p:nvPr/>
          </p:nvSpPr>
          <p:spPr>
            <a:xfrm>
              <a:off x="3434986" y="3508726"/>
              <a:ext cx="2572566" cy="923330"/>
            </a:xfrm>
            <a:prstGeom prst="rect">
              <a:avLst/>
            </a:prstGeom>
            <a:noFill/>
            <a:ln w="25400">
              <a:solidFill>
                <a:schemeClr val="accent1"/>
              </a:solidFill>
              <a:prstDash val="sysDot"/>
            </a:ln>
          </p:spPr>
          <p:txBody>
            <a:bodyPr wrap="square" rtlCol="0">
              <a:spAutoFit/>
            </a:bodyPr>
            <a:lstStyle/>
            <a:p>
              <a:pPr marL="285750" indent="-285750">
                <a:buFont typeface="Arial" panose="020B0604020202020204" pitchFamily="34" charset="0"/>
                <a:buChar char="•"/>
              </a:pPr>
              <a:r>
                <a:rPr lang="en-US"/>
                <a:t>Volvulus
incarcation
invasive</a:t>
              </a:r>
              <a:endParaRPr lang="en-US" dirty="0"/>
            </a:p>
          </p:txBody>
        </p:sp>
        <p:sp>
          <p:nvSpPr>
            <p:cNvPr id="68" name="TextBox 67"/>
            <p:cNvSpPr txBox="1"/>
            <p:nvPr/>
          </p:nvSpPr>
          <p:spPr>
            <a:xfrm>
              <a:off x="6191835" y="3508726"/>
              <a:ext cx="2391296"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dirty="0"/>
                <a:t>Buck. toxins
surgical intervention
kidney </a:t>
              </a:r>
              <a:r>
                <a:rPr lang="en-US" dirty="0" err="1"/>
                <a:t>colics</a:t>
              </a:r>
              <a:endParaRPr lang="en-US" dirty="0"/>
            </a:p>
          </p:txBody>
        </p:sp>
        <p:sp>
          <p:nvSpPr>
            <p:cNvPr id="69" name="TextBox 68"/>
            <p:cNvSpPr txBox="1"/>
            <p:nvPr/>
          </p:nvSpPr>
          <p:spPr>
            <a:xfrm rot="16200000">
              <a:off x="86410" y="3924224"/>
              <a:ext cx="1200329" cy="369332"/>
            </a:xfrm>
            <a:prstGeom prst="rect">
              <a:avLst/>
            </a:prstGeom>
            <a:noFill/>
            <a:ln w="25400">
              <a:solidFill>
                <a:schemeClr val="accent1"/>
              </a:solidFill>
              <a:prstDash val="sysDot"/>
            </a:ln>
          </p:spPr>
          <p:txBody>
            <a:bodyPr wrap="square" rtlCol="0">
              <a:spAutoFit/>
            </a:bodyPr>
            <a:lstStyle/>
            <a:p>
              <a:pPr algn="ctr"/>
              <a:r>
                <a:rPr lang="en-US"/>
                <a:t>CAUSES</a:t>
              </a:r>
              <a:endParaRPr lang="en-US" dirty="0"/>
            </a:p>
          </p:txBody>
        </p:sp>
        <p:sp>
          <p:nvSpPr>
            <p:cNvPr id="71" name="TextBox 70"/>
            <p:cNvSpPr txBox="1"/>
            <p:nvPr/>
          </p:nvSpPr>
          <p:spPr>
            <a:xfrm>
              <a:off x="8566009" y="3508726"/>
              <a:ext cx="1957202"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a:t>acute porphyria
lead poisoning
U.S.</a:t>
              </a:r>
              <a:endParaRPr lang="en-US" dirty="0"/>
            </a:p>
          </p:txBody>
        </p:sp>
      </p:grpSp>
      <p:sp>
        <p:nvSpPr>
          <p:cNvPr id="2" name="Slide Number Placeholder 1"/>
          <p:cNvSpPr>
            <a:spLocks noGrp="1"/>
          </p:cNvSpPr>
          <p:nvPr>
            <p:ph type="sldNum" sz="quarter" idx="12"/>
          </p:nvPr>
        </p:nvSpPr>
        <p:spPr/>
        <p:txBody>
          <a:bodyPr/>
          <a:lstStyle/>
          <a:p>
            <a:fld id="{73EE0B45-C5B7-45BF-992F-5B9A112D8138}" type="slidenum">
              <a:rPr lang="en-US" smtClean="0"/>
              <a:t>46</a:t>
            </a:fld>
            <a:endParaRPr lang="en-US" dirty="0"/>
          </a:p>
        </p:txBody>
      </p:sp>
    </p:spTree>
    <p:extLst>
      <p:ext uri="{BB962C8B-B14F-4D97-AF65-F5344CB8AC3E}">
        <p14:creationId xmlns:p14="http://schemas.microsoft.com/office/powerpoint/2010/main" val="3707075937"/>
      </p:ext>
    </p:extLst>
  </p:cSld>
  <p:clrMapOvr>
    <a:masterClrMapping/>
  </p:clrMapOvr>
  <mc:AlternateContent xmlns:mc="http://schemas.openxmlformats.org/markup-compatibility/2006" xmlns:p14="http://schemas.microsoft.com/office/powerpoint/2010/main">
    <mc:Choice Requires="p14">
      <p:transition spd="slow" p14:dur="2000" advTm="9352"/>
    </mc:Choice>
    <mc:Fallback xmlns="">
      <p:transition spd="slow" advTm="9352"/>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Irritating Column Syndrome</a:t>
            </a:r>
            <a:endParaRPr lang="en-US" dirty="0"/>
          </a:p>
        </p:txBody>
      </p:sp>
      <p:sp>
        <p:nvSpPr>
          <p:cNvPr id="3" name="Content Placeholder 2"/>
          <p:cNvSpPr>
            <a:spLocks noGrp="1"/>
          </p:cNvSpPr>
          <p:nvPr>
            <p:ph idx="1"/>
          </p:nvPr>
        </p:nvSpPr>
        <p:spPr/>
        <p:txBody>
          <a:bodyPr/>
          <a:lstStyle/>
          <a:p>
            <a:r>
              <a:rPr lang="en-US" dirty="0"/>
              <a:t>is a very widespread disease whose pathophysiological basis is a disorder of intestinal motility</a:t>
            </a:r>
          </a:p>
          <a:p>
            <a:r>
              <a:rPr lang="en-US" dirty="0"/>
              <a:t>caused by the increased excitability of the smooth muscles of the columns to physiological stimuli</a:t>
            </a:r>
          </a:p>
          <a:p>
            <a:r>
              <a:rPr lang="en-US" dirty="0"/>
              <a:t>this syndrome is accompanied by abdominal pain, defecation disorders, constipation, diarrhea, abdominal distension...</a:t>
            </a:r>
          </a:p>
        </p:txBody>
      </p:sp>
      <p:sp>
        <p:nvSpPr>
          <p:cNvPr id="4" name="Slide Number Placeholder 3"/>
          <p:cNvSpPr>
            <a:spLocks noGrp="1"/>
          </p:cNvSpPr>
          <p:nvPr>
            <p:ph type="sldNum" sz="quarter" idx="12"/>
          </p:nvPr>
        </p:nvSpPr>
        <p:spPr/>
        <p:txBody>
          <a:bodyPr/>
          <a:lstStyle/>
          <a:p>
            <a:fld id="{73EE0B45-C5B7-45BF-992F-5B9A112D8138}" type="slidenum">
              <a:rPr lang="en-US" smtClean="0"/>
              <a:t>47</a:t>
            </a:fld>
            <a:endParaRPr lang="en-US" dirty="0"/>
          </a:p>
        </p:txBody>
      </p:sp>
    </p:spTree>
    <p:extLst>
      <p:ext uri="{BB962C8B-B14F-4D97-AF65-F5344CB8AC3E}">
        <p14:creationId xmlns:p14="http://schemas.microsoft.com/office/powerpoint/2010/main" val="2668616208"/>
      </p:ext>
    </p:extLst>
  </p:cSld>
  <p:clrMapOvr>
    <a:masterClrMapping/>
  </p:clrMapOvr>
  <mc:AlternateContent xmlns:mc="http://schemas.openxmlformats.org/markup-compatibility/2006" xmlns:p14="http://schemas.microsoft.com/office/powerpoint/2010/main">
    <mc:Choice Requires="p14">
      <p:transition spd="slow" p14:dur="2000" advTm="22559"/>
    </mc:Choice>
    <mc:Fallback xmlns="">
      <p:transition spd="slow" advTm="22559"/>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Constipation</a:t>
            </a:r>
          </a:p>
        </p:txBody>
      </p:sp>
      <p:sp>
        <p:nvSpPr>
          <p:cNvPr id="3" name="Content Placeholder 2"/>
          <p:cNvSpPr>
            <a:spLocks noGrp="1"/>
          </p:cNvSpPr>
          <p:nvPr>
            <p:ph idx="1"/>
          </p:nvPr>
        </p:nvSpPr>
        <p:spPr>
          <a:xfrm>
            <a:off x="838200" y="1825625"/>
            <a:ext cx="10709366" cy="4351338"/>
          </a:xfrm>
        </p:spPr>
        <p:txBody>
          <a:bodyPr>
            <a:normAutofit fontScale="92500" lnSpcReduction="10000"/>
          </a:bodyPr>
          <a:lstStyle/>
          <a:p>
            <a:r>
              <a:rPr lang="en-US" dirty="0"/>
              <a:t>the term constipation means irregular and difficult expulsion of compact and dry stool over a long period of time</a:t>
            </a:r>
          </a:p>
          <a:p>
            <a:r>
              <a:rPr lang="en-US" dirty="0"/>
              <a:t>reduced fluid intake</a:t>
            </a:r>
          </a:p>
          <a:p>
            <a:r>
              <a:rPr lang="en-US" dirty="0"/>
              <a:t>food without cellulose</a:t>
            </a:r>
          </a:p>
          <a:p>
            <a:r>
              <a:rPr lang="en-US" dirty="0"/>
              <a:t>narrowing of the intestinal lumen</a:t>
            </a:r>
          </a:p>
          <a:p>
            <a:r>
              <a:rPr lang="en-US" dirty="0"/>
              <a:t>psychogenic factors</a:t>
            </a:r>
          </a:p>
          <a:p>
            <a:r>
              <a:rPr lang="en-US" dirty="0"/>
              <a:t>metabolic, endocrine disorders (hypothyroidism, uremia, hypercalcemia)</a:t>
            </a:r>
          </a:p>
          <a:p>
            <a:r>
              <a:rPr lang="en-US" dirty="0"/>
              <a:t>defecation delay</a:t>
            </a:r>
          </a:p>
          <a:p>
            <a:r>
              <a:rPr lang="en-US" dirty="0"/>
              <a:t>physical inactivity</a:t>
            </a:r>
          </a:p>
          <a:p>
            <a:r>
              <a:rPr lang="en-US" dirty="0"/>
              <a:t>administration of drugs</a:t>
            </a:r>
          </a:p>
        </p:txBody>
      </p:sp>
      <p:sp>
        <p:nvSpPr>
          <p:cNvPr id="4" name="Slide Number Placeholder 3"/>
          <p:cNvSpPr>
            <a:spLocks noGrp="1"/>
          </p:cNvSpPr>
          <p:nvPr>
            <p:ph type="sldNum" sz="quarter" idx="12"/>
          </p:nvPr>
        </p:nvSpPr>
        <p:spPr/>
        <p:txBody>
          <a:bodyPr/>
          <a:lstStyle/>
          <a:p>
            <a:fld id="{73EE0B45-C5B7-45BF-992F-5B9A112D8138}" type="slidenum">
              <a:rPr lang="en-US" smtClean="0"/>
              <a:t>48</a:t>
            </a:fld>
            <a:endParaRPr lang="en-US" dirty="0"/>
          </a:p>
        </p:txBody>
      </p:sp>
    </p:spTree>
    <p:extLst>
      <p:ext uri="{BB962C8B-B14F-4D97-AF65-F5344CB8AC3E}">
        <p14:creationId xmlns:p14="http://schemas.microsoft.com/office/powerpoint/2010/main" val="879405703"/>
      </p:ext>
    </p:extLst>
  </p:cSld>
  <p:clrMapOvr>
    <a:masterClrMapping/>
  </p:clrMapOvr>
  <mc:AlternateContent xmlns:mc="http://schemas.openxmlformats.org/markup-compatibility/2006" xmlns:p14="http://schemas.microsoft.com/office/powerpoint/2010/main">
    <mc:Choice Requires="p14">
      <p:transition spd="slow" p14:dur="2000" advTm="41280"/>
    </mc:Choice>
    <mc:Fallback xmlns="">
      <p:transition spd="slow" advTm="4128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Constipation</a:t>
            </a:r>
            <a:endParaRPr lang="en-US" dirty="0"/>
          </a:p>
        </p:txBody>
      </p:sp>
      <p:sp>
        <p:nvSpPr>
          <p:cNvPr id="3" name="Content Placeholder 2"/>
          <p:cNvSpPr>
            <a:spLocks noGrp="1"/>
          </p:cNvSpPr>
          <p:nvPr>
            <p:ph idx="1"/>
          </p:nvPr>
        </p:nvSpPr>
        <p:spPr/>
        <p:txBody>
          <a:bodyPr/>
          <a:lstStyle/>
          <a:p>
            <a:pPr marL="0" indent="0">
              <a:buNone/>
            </a:pPr>
            <a:r>
              <a:rPr lang="en-US" dirty="0"/>
              <a:t>Consequences of long-term constipation:</a:t>
            </a:r>
          </a:p>
          <a:p>
            <a:r>
              <a:rPr lang="en-US" dirty="0"/>
              <a:t>lethargy, headache, tension, rise in temperature, loss of appetite (due to resorption of toxic substances)</a:t>
            </a:r>
          </a:p>
          <a:p>
            <a:r>
              <a:rPr lang="en-US" dirty="0"/>
              <a:t>expansion (distension) of the large intestine</a:t>
            </a:r>
          </a:p>
          <a:p>
            <a:r>
              <a:rPr lang="en-US" dirty="0"/>
              <a:t>perforation</a:t>
            </a:r>
          </a:p>
          <a:p>
            <a:r>
              <a:rPr lang="en-US" dirty="0"/>
              <a:t>peritonitis</a:t>
            </a:r>
          </a:p>
        </p:txBody>
      </p:sp>
      <p:sp>
        <p:nvSpPr>
          <p:cNvPr id="4" name="Slide Number Placeholder 3"/>
          <p:cNvSpPr>
            <a:spLocks noGrp="1"/>
          </p:cNvSpPr>
          <p:nvPr>
            <p:ph type="sldNum" sz="quarter" idx="12"/>
          </p:nvPr>
        </p:nvSpPr>
        <p:spPr/>
        <p:txBody>
          <a:bodyPr/>
          <a:lstStyle/>
          <a:p>
            <a:fld id="{73EE0B45-C5B7-45BF-992F-5B9A112D8138}" type="slidenum">
              <a:rPr lang="en-US" smtClean="0"/>
              <a:t>49</a:t>
            </a:fld>
            <a:endParaRPr lang="en-US" dirty="0"/>
          </a:p>
        </p:txBody>
      </p:sp>
    </p:spTree>
    <p:extLst>
      <p:ext uri="{BB962C8B-B14F-4D97-AF65-F5344CB8AC3E}">
        <p14:creationId xmlns:p14="http://schemas.microsoft.com/office/powerpoint/2010/main" val="3522729467"/>
      </p:ext>
    </p:extLst>
  </p:cSld>
  <p:clrMapOvr>
    <a:masterClrMapping/>
  </p:clrMapOvr>
  <mc:AlternateContent xmlns:mc="http://schemas.openxmlformats.org/markup-compatibility/2006" xmlns:p14="http://schemas.microsoft.com/office/powerpoint/2010/main">
    <mc:Choice Requires="p14">
      <p:transition spd="slow" p14:dur="2000" advTm="30235"/>
    </mc:Choice>
    <mc:Fallback xmlns="">
      <p:transition spd="slow" advTm="3023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Digestive function disorders</a:t>
            </a:r>
            <a:endParaRPr lang="en-US" dirty="0"/>
          </a:p>
        </p:txBody>
      </p:sp>
      <p:sp>
        <p:nvSpPr>
          <p:cNvPr id="3" name="Content Placeholder 2"/>
          <p:cNvSpPr>
            <a:spLocks noGrp="1"/>
          </p:cNvSpPr>
          <p:nvPr>
            <p:ph idx="1"/>
          </p:nvPr>
        </p:nvSpPr>
        <p:spPr/>
        <p:txBody>
          <a:bodyPr/>
          <a:lstStyle/>
          <a:p>
            <a:r>
              <a:rPr lang="en-US" dirty="0">
                <a:solidFill>
                  <a:srgbClr val="0070C0"/>
                </a:solidFill>
              </a:rPr>
              <a:t>motility disorders (motor functions)</a:t>
            </a:r>
          </a:p>
          <a:p>
            <a:r>
              <a:rPr lang="en-US" dirty="0">
                <a:solidFill>
                  <a:srgbClr val="0070C0"/>
                </a:solidFill>
              </a:rPr>
              <a:t>secretion disorders</a:t>
            </a:r>
          </a:p>
          <a:p>
            <a:r>
              <a:rPr lang="en-US" dirty="0">
                <a:solidFill>
                  <a:srgbClr val="0070C0"/>
                </a:solidFill>
              </a:rPr>
              <a:t>digestive and absorption disorders</a:t>
            </a:r>
          </a:p>
          <a:p>
            <a:endParaRPr lang="en-US" dirty="0"/>
          </a:p>
          <a:p>
            <a:r>
              <a:rPr lang="en-US" dirty="0"/>
              <a:t>...classification based on which disorder is predominant</a:t>
            </a:r>
          </a:p>
        </p:txBody>
      </p:sp>
      <p:sp>
        <p:nvSpPr>
          <p:cNvPr id="4" name="Slide Number Placeholder 3"/>
          <p:cNvSpPr>
            <a:spLocks noGrp="1"/>
          </p:cNvSpPr>
          <p:nvPr>
            <p:ph type="sldNum" sz="quarter" idx="12"/>
          </p:nvPr>
        </p:nvSpPr>
        <p:spPr/>
        <p:txBody>
          <a:bodyPr/>
          <a:lstStyle/>
          <a:p>
            <a:fld id="{73EE0B45-C5B7-45BF-992F-5B9A112D8138}" type="slidenum">
              <a:rPr lang="en-US" smtClean="0"/>
              <a:t>5</a:t>
            </a:fld>
            <a:endParaRPr lang="en-US" dirty="0"/>
          </a:p>
        </p:txBody>
      </p:sp>
    </p:spTree>
    <p:extLst>
      <p:ext uri="{BB962C8B-B14F-4D97-AF65-F5344CB8AC3E}">
        <p14:creationId xmlns:p14="http://schemas.microsoft.com/office/powerpoint/2010/main" val="2479336545"/>
      </p:ext>
    </p:extLst>
  </p:cSld>
  <p:clrMapOvr>
    <a:masterClrMapping/>
  </p:clrMapOvr>
  <mc:AlternateContent xmlns:mc="http://schemas.openxmlformats.org/markup-compatibility/2006" xmlns:p14="http://schemas.microsoft.com/office/powerpoint/2010/main">
    <mc:Choice Requires="p14">
      <p:transition spd="slow" p14:dur="2000" advTm="33253"/>
    </mc:Choice>
    <mc:Fallback xmlns="">
      <p:transition spd="slow" advTm="33253"/>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Disorders of secretion</a:t>
            </a:r>
          </a:p>
        </p:txBody>
      </p:sp>
      <p:pic>
        <p:nvPicPr>
          <p:cNvPr id="8194" name="Picture 2" descr="pasted_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2650" y="247650"/>
            <a:ext cx="4121150" cy="65151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73EE0B45-C5B7-45BF-992F-5B9A112D8138}" type="slidenum">
              <a:rPr lang="en-US" smtClean="0"/>
              <a:t>50</a:t>
            </a:fld>
            <a:endParaRPr lang="en-US" dirty="0"/>
          </a:p>
        </p:txBody>
      </p:sp>
    </p:spTree>
    <p:extLst>
      <p:ext uri="{BB962C8B-B14F-4D97-AF65-F5344CB8AC3E}">
        <p14:creationId xmlns:p14="http://schemas.microsoft.com/office/powerpoint/2010/main" val="4248822992"/>
      </p:ext>
    </p:extLst>
  </p:cSld>
  <p:clrMapOvr>
    <a:masterClrMapping/>
  </p:clrMapOvr>
  <mc:AlternateContent xmlns:mc="http://schemas.openxmlformats.org/markup-compatibility/2006" xmlns:p14="http://schemas.microsoft.com/office/powerpoint/2010/main">
    <mc:Choice Requires="p14">
      <p:transition spd="slow" p14:dur="2000" advTm="21691"/>
    </mc:Choice>
    <mc:Fallback xmlns="">
      <p:transition spd="slow" advTm="21691"/>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Secretion disorder in the mouth and esophagus</a:t>
            </a:r>
            <a:endParaRPr lang="en-US" dirty="0"/>
          </a:p>
        </p:txBody>
      </p:sp>
      <p:sp>
        <p:nvSpPr>
          <p:cNvPr id="3" name="Content Placeholder 2"/>
          <p:cNvSpPr>
            <a:spLocks noGrp="1"/>
          </p:cNvSpPr>
          <p:nvPr>
            <p:ph idx="1"/>
          </p:nvPr>
        </p:nvSpPr>
        <p:spPr>
          <a:xfrm>
            <a:off x="838200" y="1825625"/>
            <a:ext cx="11029950" cy="4351338"/>
          </a:xfrm>
        </p:spPr>
        <p:txBody>
          <a:bodyPr>
            <a:normAutofit lnSpcReduction="10000"/>
          </a:bodyPr>
          <a:lstStyle/>
          <a:p>
            <a:r>
              <a:rPr lang="en-US" dirty="0">
                <a:solidFill>
                  <a:srgbClr val="C00000"/>
                </a:solidFill>
              </a:rPr>
              <a:t>xerostomia (dry mouth)</a:t>
            </a:r>
          </a:p>
          <a:p>
            <a:pPr marL="0" indent="0">
              <a:buNone/>
            </a:pPr>
            <a:r>
              <a:rPr lang="en-US" dirty="0">
                <a:solidFill>
                  <a:srgbClr val="C00000"/>
                </a:solidFill>
              </a:rPr>
              <a:t>      </a:t>
            </a:r>
            <a:r>
              <a:rPr lang="en-US" dirty="0"/>
              <a:t>- temporary (emotional nature, infections, medication administration,</a:t>
            </a:r>
          </a:p>
          <a:p>
            <a:pPr marL="0" indent="0">
              <a:buNone/>
            </a:pPr>
            <a:r>
              <a:rPr lang="en-US" dirty="0"/>
              <a:t>         increased sympathetic tone)</a:t>
            </a:r>
          </a:p>
          <a:p>
            <a:pPr marL="0" indent="0">
              <a:buNone/>
            </a:pPr>
            <a:r>
              <a:rPr lang="en-US" dirty="0"/>
              <a:t>     - permanent (atrophy of salivary glands: therapeutically regional</a:t>
            </a:r>
          </a:p>
          <a:p>
            <a:pPr marL="0" indent="0">
              <a:buNone/>
            </a:pPr>
            <a:r>
              <a:rPr lang="en-US" dirty="0"/>
              <a:t>          radiation, chronic inflammatory processes, Sjogren's syndrome)</a:t>
            </a:r>
          </a:p>
          <a:p>
            <a:r>
              <a:rPr lang="en-US" dirty="0">
                <a:solidFill>
                  <a:srgbClr val="C00000"/>
                </a:solidFill>
              </a:rPr>
              <a:t>hypersalivation (increased secretion of saliva)</a:t>
            </a:r>
          </a:p>
          <a:p>
            <a:pPr marL="0" indent="0">
              <a:buNone/>
            </a:pPr>
            <a:r>
              <a:rPr lang="en-US" dirty="0"/>
              <a:t>       - increased parasympathetic tone</a:t>
            </a:r>
            <a:endParaRPr lang="sr-Latn-RS" dirty="0"/>
          </a:p>
          <a:p>
            <a:pPr marL="0" indent="0">
              <a:buNone/>
            </a:pPr>
            <a:r>
              <a:rPr lang="en-US" dirty="0"/>
              <a:t>      - action of local irritants</a:t>
            </a:r>
            <a:endParaRPr lang="sr-Latn-RS" dirty="0"/>
          </a:p>
          <a:p>
            <a:pPr marL="0" indent="0">
              <a:buNone/>
            </a:pPr>
            <a:r>
              <a:rPr lang="en-US" dirty="0"/>
              <a:t>     - inflammatory processes</a:t>
            </a:r>
          </a:p>
        </p:txBody>
      </p:sp>
      <p:sp>
        <p:nvSpPr>
          <p:cNvPr id="4" name="Slide Number Placeholder 3"/>
          <p:cNvSpPr>
            <a:spLocks noGrp="1"/>
          </p:cNvSpPr>
          <p:nvPr>
            <p:ph type="sldNum" sz="quarter" idx="12"/>
          </p:nvPr>
        </p:nvSpPr>
        <p:spPr/>
        <p:txBody>
          <a:bodyPr/>
          <a:lstStyle/>
          <a:p>
            <a:fld id="{73EE0B45-C5B7-45BF-992F-5B9A112D8138}" type="slidenum">
              <a:rPr lang="en-US" smtClean="0"/>
              <a:t>51</a:t>
            </a:fld>
            <a:endParaRPr lang="en-US" dirty="0"/>
          </a:p>
        </p:txBody>
      </p:sp>
    </p:spTree>
    <p:extLst>
      <p:ext uri="{BB962C8B-B14F-4D97-AF65-F5344CB8AC3E}">
        <p14:creationId xmlns:p14="http://schemas.microsoft.com/office/powerpoint/2010/main" val="1453725070"/>
      </p:ext>
    </p:extLst>
  </p:cSld>
  <p:clrMapOvr>
    <a:masterClrMapping/>
  </p:clrMapOvr>
  <mc:AlternateContent xmlns:mc="http://schemas.openxmlformats.org/markup-compatibility/2006" xmlns:p14="http://schemas.microsoft.com/office/powerpoint/2010/main">
    <mc:Choice Requires="p14">
      <p:transition spd="slow" p14:dur="2000" advTm="57617"/>
    </mc:Choice>
    <mc:Fallback xmlns="">
      <p:transition spd="slow" advTm="57617"/>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secretion</a:t>
            </a:r>
            <a:endParaRPr lang="en-US" dirty="0"/>
          </a:p>
        </p:txBody>
      </p:sp>
      <p:sp>
        <p:nvSpPr>
          <p:cNvPr id="3" name="Content Placeholder 2"/>
          <p:cNvSpPr>
            <a:spLocks noGrp="1"/>
          </p:cNvSpPr>
          <p:nvPr>
            <p:ph idx="1"/>
          </p:nvPr>
        </p:nvSpPr>
        <p:spPr>
          <a:xfrm>
            <a:off x="838200" y="1825625"/>
            <a:ext cx="5600700" cy="4351338"/>
          </a:xfrm>
        </p:spPr>
        <p:txBody>
          <a:bodyPr>
            <a:normAutofit/>
          </a:bodyPr>
          <a:lstStyle/>
          <a:p>
            <a:pPr marL="0" indent="0">
              <a:buNone/>
            </a:pPr>
            <a:r>
              <a:rPr lang="en-US" dirty="0"/>
              <a:t>Gastric secretion:</a:t>
            </a:r>
          </a:p>
          <a:p>
            <a:r>
              <a:rPr lang="en-US" dirty="0">
                <a:solidFill>
                  <a:srgbClr val="0070C0"/>
                </a:solidFill>
              </a:rPr>
              <a:t>cephalic phase </a:t>
            </a:r>
            <a:r>
              <a:rPr lang="en-US" dirty="0"/>
              <a:t>(nervous)</a:t>
            </a:r>
          </a:p>
          <a:p>
            <a:r>
              <a:rPr lang="en-US" dirty="0">
                <a:solidFill>
                  <a:srgbClr val="0070C0"/>
                </a:solidFill>
              </a:rPr>
              <a:t>gastric phase </a:t>
            </a:r>
            <a:r>
              <a:rPr lang="en-US" dirty="0"/>
              <a:t>(hormonal and nervous)</a:t>
            </a:r>
          </a:p>
          <a:p>
            <a:r>
              <a:rPr lang="en-US" dirty="0">
                <a:solidFill>
                  <a:srgbClr val="0070C0"/>
                </a:solidFill>
              </a:rPr>
              <a:t>intestinal phase </a:t>
            </a:r>
            <a:r>
              <a:rPr lang="en-US" dirty="0"/>
              <a:t>(presence of food in the duodenum)</a:t>
            </a:r>
          </a:p>
          <a:p>
            <a:endParaRPr lang="en-US" dirty="0"/>
          </a:p>
          <a:p>
            <a:r>
              <a:rPr lang="en-US" dirty="0"/>
              <a:t>BAO (Basal Acid Output)</a:t>
            </a:r>
          </a:p>
          <a:p>
            <a:r>
              <a:rPr lang="en-US" dirty="0"/>
              <a:t>MAO (Maximum Acid Output)</a:t>
            </a:r>
          </a:p>
        </p:txBody>
      </p:sp>
      <p:pic>
        <p:nvPicPr>
          <p:cNvPr id="9220" name="Picture 4" descr="Which Inhibits Gastric Secre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5165" y="1825625"/>
            <a:ext cx="5256447" cy="392906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52</a:t>
            </a:fld>
            <a:endParaRPr lang="en-US" dirty="0"/>
          </a:p>
        </p:txBody>
      </p:sp>
    </p:spTree>
    <p:extLst>
      <p:ext uri="{BB962C8B-B14F-4D97-AF65-F5344CB8AC3E}">
        <p14:creationId xmlns:p14="http://schemas.microsoft.com/office/powerpoint/2010/main" val="58161709"/>
      </p:ext>
    </p:extLst>
  </p:cSld>
  <p:clrMapOvr>
    <a:masterClrMapping/>
  </p:clrMapOvr>
  <mc:AlternateContent xmlns:mc="http://schemas.openxmlformats.org/markup-compatibility/2006" xmlns:p14="http://schemas.microsoft.com/office/powerpoint/2010/main">
    <mc:Choice Requires="p14">
      <p:transition spd="slow" p14:dur="2000" advTm="71583"/>
    </mc:Choice>
    <mc:Fallback xmlns="">
      <p:transition spd="slow" advTm="71583"/>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secretion</a:t>
            </a:r>
            <a:endParaRPr lang="en-US" dirty="0"/>
          </a:p>
        </p:txBody>
      </p:sp>
      <p:sp>
        <p:nvSpPr>
          <p:cNvPr id="3" name="Content Placeholder 2"/>
          <p:cNvSpPr>
            <a:spLocks noGrp="1"/>
          </p:cNvSpPr>
          <p:nvPr>
            <p:ph idx="1"/>
          </p:nvPr>
        </p:nvSpPr>
        <p:spPr>
          <a:xfrm>
            <a:off x="838199" y="1847850"/>
            <a:ext cx="10515602" cy="4351338"/>
          </a:xfrm>
        </p:spPr>
        <p:txBody>
          <a:bodyPr>
            <a:noAutofit/>
          </a:bodyPr>
          <a:lstStyle/>
          <a:p>
            <a:pPr marL="469900" indent="-457200">
              <a:lnSpc>
                <a:spcPct val="100000"/>
              </a:lnSpc>
              <a:spcBef>
                <a:spcPts val="285"/>
              </a:spcBef>
              <a:buSzPct val="100000"/>
              <a:tabLst>
                <a:tab pos="355600" algn="l"/>
              </a:tabLst>
            </a:pPr>
            <a:r>
              <a:rPr lang="en-US" spc="-5" dirty="0">
                <a:solidFill>
                  <a:srgbClr val="C00000"/>
                </a:solidFill>
                <a:cs typeface="Times New Roman"/>
              </a:rPr>
              <a:t>stimulation </a:t>
            </a:r>
            <a:r>
              <a:rPr lang="en-US" spc="-5" dirty="0">
                <a:cs typeface="Times New Roman"/>
              </a:rPr>
              <a:t>of secretion in the stomach:</a:t>
            </a:r>
          </a:p>
          <a:p>
            <a:pPr marL="12700" indent="0">
              <a:lnSpc>
                <a:spcPct val="100000"/>
              </a:lnSpc>
              <a:spcBef>
                <a:spcPts val="285"/>
              </a:spcBef>
              <a:buSzPct val="100000"/>
              <a:buNone/>
              <a:tabLst>
                <a:tab pos="355600" algn="l"/>
              </a:tabLst>
            </a:pPr>
            <a:r>
              <a:rPr lang="en-US" spc="-5" dirty="0">
                <a:cs typeface="Times New Roman"/>
              </a:rPr>
              <a:t>- </a:t>
            </a:r>
            <a:r>
              <a:rPr lang="en-US" spc="-5" dirty="0" err="1">
                <a:cs typeface="Times New Roman"/>
              </a:rPr>
              <a:t>vagus</a:t>
            </a:r>
            <a:endParaRPr lang="en-US" spc="-5" dirty="0">
              <a:cs typeface="Times New Roman"/>
            </a:endParaRPr>
          </a:p>
          <a:p>
            <a:pPr marL="12700" indent="0">
              <a:lnSpc>
                <a:spcPct val="100000"/>
              </a:lnSpc>
              <a:spcBef>
                <a:spcPts val="285"/>
              </a:spcBef>
              <a:buSzPct val="100000"/>
              <a:buNone/>
              <a:tabLst>
                <a:tab pos="355600" algn="l"/>
              </a:tabLst>
            </a:pPr>
            <a:r>
              <a:rPr lang="en-US" spc="-5" dirty="0">
                <a:cs typeface="Times New Roman"/>
              </a:rPr>
              <a:t>- amino acids that stimulate the secretion of gastrin</a:t>
            </a:r>
          </a:p>
          <a:p>
            <a:pPr marL="12700" indent="0">
              <a:lnSpc>
                <a:spcPct val="100000"/>
              </a:lnSpc>
              <a:spcBef>
                <a:spcPts val="285"/>
              </a:spcBef>
              <a:buSzPct val="100000"/>
              <a:buNone/>
              <a:tabLst>
                <a:tab pos="355600" algn="l"/>
              </a:tabLst>
            </a:pPr>
            <a:r>
              <a:rPr lang="en-US" spc="-5" dirty="0">
                <a:cs typeface="Times New Roman"/>
              </a:rPr>
              <a:t>- gastrin and histamine</a:t>
            </a:r>
          </a:p>
          <a:p>
            <a:pPr marL="469900" indent="-457200">
              <a:lnSpc>
                <a:spcPct val="100000"/>
              </a:lnSpc>
              <a:spcBef>
                <a:spcPts val="285"/>
              </a:spcBef>
              <a:buSzPct val="100000"/>
              <a:tabLst>
                <a:tab pos="355600" algn="l"/>
              </a:tabLst>
            </a:pPr>
            <a:r>
              <a:rPr lang="en-US" spc="-5" dirty="0">
                <a:solidFill>
                  <a:srgbClr val="0070C0"/>
                </a:solidFill>
                <a:cs typeface="Times New Roman"/>
              </a:rPr>
              <a:t>inhibition</a:t>
            </a:r>
            <a:r>
              <a:rPr lang="en-US" spc="-5" dirty="0">
                <a:cs typeface="Times New Roman"/>
              </a:rPr>
              <a:t> of secretion in the stomach:</a:t>
            </a:r>
          </a:p>
          <a:p>
            <a:pPr marL="12700" indent="0">
              <a:lnSpc>
                <a:spcPct val="100000"/>
              </a:lnSpc>
              <a:spcBef>
                <a:spcPts val="285"/>
              </a:spcBef>
              <a:buSzPct val="100000"/>
              <a:buNone/>
              <a:tabLst>
                <a:tab pos="355600" algn="l"/>
              </a:tabLst>
            </a:pPr>
            <a:r>
              <a:rPr lang="en-US" spc="-5" dirty="0">
                <a:cs typeface="Times New Roman"/>
              </a:rPr>
              <a:t>- excess HCl in the antrum and duodenum (inhibition of secretion</a:t>
            </a:r>
          </a:p>
          <a:p>
            <a:pPr marL="12700" indent="0">
              <a:lnSpc>
                <a:spcPct val="100000"/>
              </a:lnSpc>
              <a:spcBef>
                <a:spcPts val="285"/>
              </a:spcBef>
              <a:buSzPct val="100000"/>
              <a:buNone/>
              <a:tabLst>
                <a:tab pos="355600" algn="l"/>
              </a:tabLst>
            </a:pPr>
            <a:r>
              <a:rPr lang="en-US" spc="-5" dirty="0">
                <a:cs typeface="Times New Roman"/>
              </a:rPr>
              <a:t>gastrin)</a:t>
            </a:r>
            <a:endParaRPr lang="sr-Latn-RS" spc="-5" dirty="0">
              <a:cs typeface="Times New Roman"/>
            </a:endParaRPr>
          </a:p>
          <a:p>
            <a:pPr marL="12700" indent="0">
              <a:lnSpc>
                <a:spcPct val="100000"/>
              </a:lnSpc>
              <a:spcBef>
                <a:spcPts val="285"/>
              </a:spcBef>
              <a:buSzPct val="100000"/>
              <a:buNone/>
              <a:tabLst>
                <a:tab pos="355600" algn="l"/>
              </a:tabLst>
            </a:pPr>
            <a:r>
              <a:rPr lang="en-US" spc="-5" dirty="0">
                <a:cs typeface="Times New Roman"/>
              </a:rPr>
              <a:t>- fats in the initial parts of the intestine (cholecystokinin and secretin are released)</a:t>
            </a:r>
          </a:p>
          <a:p>
            <a:pPr marL="12700" indent="0">
              <a:lnSpc>
                <a:spcPct val="100000"/>
              </a:lnSpc>
              <a:spcBef>
                <a:spcPts val="285"/>
              </a:spcBef>
              <a:buSzPct val="100000"/>
              <a:buNone/>
              <a:tabLst>
                <a:tab pos="355600" algn="l"/>
              </a:tabLst>
            </a:pPr>
            <a:r>
              <a:rPr lang="en-US" spc="-5" dirty="0">
                <a:cs typeface="Times New Roman"/>
              </a:rPr>
              <a:t>- hypertonic solutions in the duodenum</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53</a:t>
            </a:fld>
            <a:endParaRPr lang="en-US" dirty="0"/>
          </a:p>
        </p:txBody>
      </p:sp>
    </p:spTree>
    <p:extLst>
      <p:ext uri="{BB962C8B-B14F-4D97-AF65-F5344CB8AC3E}">
        <p14:creationId xmlns:p14="http://schemas.microsoft.com/office/powerpoint/2010/main" val="3522563526"/>
      </p:ext>
    </p:extLst>
  </p:cSld>
  <p:clrMapOvr>
    <a:masterClrMapping/>
  </p:clrMapOvr>
  <mc:AlternateContent xmlns:mc="http://schemas.openxmlformats.org/markup-compatibility/2006" xmlns:p14="http://schemas.microsoft.com/office/powerpoint/2010/main">
    <mc:Choice Requires="p14">
      <p:transition spd="slow" p14:dur="2000" advTm="92718"/>
    </mc:Choice>
    <mc:Fallback xmlns="">
      <p:transition spd="slow" advTm="92718"/>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gastric juice secretion</a:t>
            </a:r>
            <a:endParaRPr lang="en-US" dirty="0"/>
          </a:p>
        </p:txBody>
      </p:sp>
      <p:sp>
        <p:nvSpPr>
          <p:cNvPr id="3" name="Content Placeholder 2"/>
          <p:cNvSpPr>
            <a:spLocks noGrp="1"/>
          </p:cNvSpPr>
          <p:nvPr>
            <p:ph idx="1"/>
          </p:nvPr>
        </p:nvSpPr>
        <p:spPr/>
        <p:txBody>
          <a:bodyPr/>
          <a:lstStyle/>
          <a:p>
            <a:r>
              <a:rPr lang="en-US" dirty="0">
                <a:solidFill>
                  <a:srgbClr val="0070C0"/>
                </a:solidFill>
              </a:rPr>
              <a:t>hypochlorhydria (decreased secretion of HCl)</a:t>
            </a:r>
          </a:p>
          <a:p>
            <a:r>
              <a:rPr lang="en-US" dirty="0">
                <a:solidFill>
                  <a:srgbClr val="0070C0"/>
                </a:solidFill>
              </a:rPr>
              <a:t>achlorhydria (cessation of HCl secretion)</a:t>
            </a:r>
          </a:p>
          <a:p>
            <a:r>
              <a:rPr lang="en-US" dirty="0" err="1">
                <a:solidFill>
                  <a:srgbClr val="0070C0"/>
                </a:solidFill>
              </a:rPr>
              <a:t>achilles</a:t>
            </a:r>
            <a:r>
              <a:rPr lang="en-US" dirty="0">
                <a:solidFill>
                  <a:srgbClr val="0070C0"/>
                </a:solidFill>
              </a:rPr>
              <a:t> gastric (complete cessation of gastric juice secretion)</a:t>
            </a:r>
          </a:p>
          <a:p>
            <a:r>
              <a:rPr lang="en-US" dirty="0">
                <a:solidFill>
                  <a:srgbClr val="0070C0"/>
                </a:solidFill>
              </a:rPr>
              <a:t>hyperchlorhydria (increased secretion of HCl)</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54</a:t>
            </a:fld>
            <a:endParaRPr lang="en-US" dirty="0"/>
          </a:p>
        </p:txBody>
      </p:sp>
    </p:spTree>
    <p:extLst>
      <p:ext uri="{BB962C8B-B14F-4D97-AF65-F5344CB8AC3E}">
        <p14:creationId xmlns:p14="http://schemas.microsoft.com/office/powerpoint/2010/main" val="2418976643"/>
      </p:ext>
    </p:extLst>
  </p:cSld>
  <p:clrMapOvr>
    <a:masterClrMapping/>
  </p:clrMapOvr>
  <mc:AlternateContent xmlns:mc="http://schemas.openxmlformats.org/markup-compatibility/2006" xmlns:p14="http://schemas.microsoft.com/office/powerpoint/2010/main">
    <mc:Choice Requires="p14">
      <p:transition spd="slow" p14:dur="2000" advTm="61690"/>
    </mc:Choice>
    <mc:Fallback xmlns="">
      <p:transition spd="slow" advTm="6169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t>Gastritis is a general name for inflammation of the stomach lining:</a:t>
            </a:r>
          </a:p>
          <a:p>
            <a:r>
              <a:rPr lang="en-US" dirty="0">
                <a:solidFill>
                  <a:srgbClr val="C00000"/>
                </a:solidFill>
              </a:rPr>
              <a:t>acute gastritis</a:t>
            </a:r>
          </a:p>
          <a:p>
            <a:r>
              <a:rPr lang="en-US" dirty="0">
                <a:solidFill>
                  <a:srgbClr val="C00000"/>
                </a:solidFill>
              </a:rPr>
              <a:t>chronic gastritis</a:t>
            </a:r>
            <a:r>
              <a:rPr lang="sr-Cyrl-RS" dirty="0">
                <a:solidFill>
                  <a:srgbClr val="C00000"/>
                </a:solidFill>
              </a:rPr>
              <a:t>     </a:t>
            </a:r>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55</a:t>
            </a:fld>
            <a:endParaRPr lang="en-US" dirty="0"/>
          </a:p>
        </p:txBody>
      </p:sp>
    </p:spTree>
    <p:extLst>
      <p:ext uri="{BB962C8B-B14F-4D97-AF65-F5344CB8AC3E}">
        <p14:creationId xmlns:p14="http://schemas.microsoft.com/office/powerpoint/2010/main" val="3600821953"/>
      </p:ext>
    </p:extLst>
  </p:cSld>
  <p:clrMapOvr>
    <a:masterClrMapping/>
  </p:clrMapOvr>
  <mc:AlternateContent xmlns:mc="http://schemas.openxmlformats.org/markup-compatibility/2006" xmlns:p14="http://schemas.microsoft.com/office/powerpoint/2010/main">
    <mc:Choice Requires="p14">
      <p:transition spd="slow" p14:dur="2000" advTm="19449"/>
    </mc:Choice>
    <mc:Fallback xmlns="">
      <p:transition spd="slow" advTm="19449"/>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Acute gastritis:</a:t>
            </a:r>
          </a:p>
          <a:p>
            <a:pPr marL="0" indent="0">
              <a:buNone/>
            </a:pPr>
            <a:r>
              <a:rPr lang="en-US" dirty="0"/>
              <a:t>      - transient damage caused by local irritants (alcohol,</a:t>
            </a:r>
          </a:p>
          <a:p>
            <a:pPr marL="0" indent="0">
              <a:buNone/>
            </a:pPr>
            <a:r>
              <a:rPr lang="en-US" dirty="0"/>
              <a:t>        drugs, corrosive agents, infectious agents)</a:t>
            </a:r>
          </a:p>
          <a:p>
            <a:pPr marL="0" indent="0">
              <a:buNone/>
            </a:pPr>
            <a:r>
              <a:rPr lang="en-US" dirty="0"/>
              <a:t>      - erosive gastritis</a:t>
            </a: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56</a:t>
            </a:fld>
            <a:endParaRPr lang="en-US" dirty="0"/>
          </a:p>
        </p:txBody>
      </p:sp>
    </p:spTree>
    <p:extLst>
      <p:ext uri="{BB962C8B-B14F-4D97-AF65-F5344CB8AC3E}">
        <p14:creationId xmlns:p14="http://schemas.microsoft.com/office/powerpoint/2010/main" val="96915835"/>
      </p:ext>
    </p:extLst>
  </p:cSld>
  <p:clrMapOvr>
    <a:masterClrMapping/>
  </p:clrMapOvr>
  <mc:AlternateContent xmlns:mc="http://schemas.openxmlformats.org/markup-compatibility/2006" xmlns:p14="http://schemas.microsoft.com/office/powerpoint/2010/main">
    <mc:Choice Requires="p14">
      <p:transition spd="slow" p14:dur="2000" advTm="35815"/>
    </mc:Choice>
    <mc:Fallback xmlns="">
      <p:transition spd="slow" advTm="35815"/>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Chronic gastritis:</a:t>
            </a:r>
          </a:p>
          <a:p>
            <a:pPr marL="0" indent="0">
              <a:buNone/>
            </a:pPr>
            <a:r>
              <a:rPr lang="en-US" dirty="0">
                <a:solidFill>
                  <a:srgbClr val="C00000"/>
                </a:solidFill>
              </a:rPr>
              <a:t>    </a:t>
            </a:r>
            <a:r>
              <a:rPr lang="en-US" dirty="0"/>
              <a:t>  - it is characterized by progressive and irreversible atrophic</a:t>
            </a:r>
          </a:p>
          <a:p>
            <a:pPr marL="0" indent="0">
              <a:buNone/>
            </a:pPr>
            <a:r>
              <a:rPr lang="en-US" dirty="0"/>
              <a:t>        process (chemical damage, autoimmune gastritis,</a:t>
            </a:r>
          </a:p>
          <a:p>
            <a:pPr marL="0" indent="0">
              <a:buNone/>
            </a:pPr>
            <a:r>
              <a:rPr lang="en-US" dirty="0"/>
              <a:t>        Helicobacter pylori)</a:t>
            </a:r>
          </a:p>
          <a:p>
            <a:pPr marL="0" indent="0">
              <a:buNone/>
            </a:pPr>
            <a:r>
              <a:rPr lang="en-US" dirty="0"/>
              <a:t>      - achlorhydria (cessation of HCl secretion)</a:t>
            </a:r>
          </a:p>
          <a:p>
            <a:pPr marL="0" indent="0">
              <a:buNone/>
            </a:pPr>
            <a:r>
              <a:rPr lang="en-US" dirty="0"/>
              <a:t>      - </a:t>
            </a:r>
            <a:r>
              <a:rPr lang="en-US" dirty="0" err="1"/>
              <a:t>achilia</a:t>
            </a:r>
            <a:r>
              <a:rPr lang="en-US" dirty="0"/>
              <a:t> </a:t>
            </a:r>
            <a:r>
              <a:rPr lang="en-US" dirty="0" err="1"/>
              <a:t>gastrica</a:t>
            </a:r>
            <a:r>
              <a:rPr lang="en-US" dirty="0"/>
              <a:t> (cessation of pepsinogen secretion)</a:t>
            </a:r>
            <a:endParaRPr lang="sr-Cyrl-RS" dirty="0"/>
          </a:p>
          <a:p>
            <a:pPr marL="0" indent="0">
              <a:buNone/>
            </a:pP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57</a:t>
            </a:fld>
            <a:endParaRPr lang="en-US" dirty="0"/>
          </a:p>
        </p:txBody>
      </p:sp>
    </p:spTree>
    <p:extLst>
      <p:ext uri="{BB962C8B-B14F-4D97-AF65-F5344CB8AC3E}">
        <p14:creationId xmlns:p14="http://schemas.microsoft.com/office/powerpoint/2010/main" val="1433940195"/>
      </p:ext>
    </p:extLst>
  </p:cSld>
  <p:clrMapOvr>
    <a:masterClrMapping/>
  </p:clrMapOvr>
  <mc:AlternateContent xmlns:mc="http://schemas.openxmlformats.org/markup-compatibility/2006" xmlns:p14="http://schemas.microsoft.com/office/powerpoint/2010/main">
    <mc:Choice Requires="p14">
      <p:transition spd="slow" p14:dur="2000" advTm="47425"/>
    </mc:Choice>
    <mc:Fallback xmlns="">
      <p:transition spd="slow" advTm="47425"/>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690688"/>
            <a:ext cx="10515600" cy="4351338"/>
          </a:xfrm>
        </p:spPr>
        <p:txBody>
          <a:bodyPr>
            <a:normAutofit/>
          </a:bodyPr>
          <a:lstStyle/>
          <a:p>
            <a:pPr marL="0" indent="0">
              <a:buNone/>
            </a:pPr>
            <a:r>
              <a:rPr lang="en-US" dirty="0">
                <a:solidFill>
                  <a:srgbClr val="C00000"/>
                </a:solidFill>
              </a:rPr>
              <a:t>Peptic ulcer represents:</a:t>
            </a:r>
          </a:p>
          <a:p>
            <a:r>
              <a:rPr lang="en-US" dirty="0"/>
              <a:t>focal break in the continuity of the mucosa of the gastrointestinal tract, which covers the entire thickness of the mucosa and spreads into the deeper layers of the wall</a:t>
            </a:r>
          </a:p>
          <a:p>
            <a:r>
              <a:rPr lang="en-US" dirty="0"/>
              <a:t>it arises as a result of the digestive action of gastric juice</a:t>
            </a:r>
          </a:p>
          <a:p>
            <a:r>
              <a:rPr lang="en-US" dirty="0"/>
              <a:t>can be located in any part of the digestive tract that is accessible to the action of gastric juice: stomach, duodenum, esophagus, jejunum</a:t>
            </a:r>
          </a:p>
          <a:p>
            <a:r>
              <a:rPr lang="en-US" dirty="0"/>
              <a:t>surface damage that does not spread into the deeper layers of the wall is called erosion</a:t>
            </a:r>
          </a:p>
        </p:txBody>
      </p:sp>
      <p:sp>
        <p:nvSpPr>
          <p:cNvPr id="4" name="Slide Number Placeholder 3"/>
          <p:cNvSpPr>
            <a:spLocks noGrp="1"/>
          </p:cNvSpPr>
          <p:nvPr>
            <p:ph type="sldNum" sz="quarter" idx="12"/>
          </p:nvPr>
        </p:nvSpPr>
        <p:spPr/>
        <p:txBody>
          <a:bodyPr/>
          <a:lstStyle/>
          <a:p>
            <a:fld id="{73EE0B45-C5B7-45BF-992F-5B9A112D8138}" type="slidenum">
              <a:rPr lang="en-US" smtClean="0"/>
              <a:t>58</a:t>
            </a:fld>
            <a:endParaRPr lang="en-US" dirty="0"/>
          </a:p>
        </p:txBody>
      </p:sp>
    </p:spTree>
    <p:extLst>
      <p:ext uri="{BB962C8B-B14F-4D97-AF65-F5344CB8AC3E}">
        <p14:creationId xmlns:p14="http://schemas.microsoft.com/office/powerpoint/2010/main" val="3478062112"/>
      </p:ext>
    </p:extLst>
  </p:cSld>
  <p:clrMapOvr>
    <a:masterClrMapping/>
  </p:clrMapOvr>
  <mc:AlternateContent xmlns:mc="http://schemas.openxmlformats.org/markup-compatibility/2006" xmlns:p14="http://schemas.microsoft.com/office/powerpoint/2010/main">
    <mc:Choice Requires="p14">
      <p:transition spd="slow" p14:dur="2000" advTm="32081"/>
    </mc:Choice>
    <mc:Fallback xmlns="">
      <p:transition spd="slow" advTm="32081"/>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6734175" cy="4351338"/>
          </a:xfrm>
        </p:spPr>
        <p:txBody>
          <a:bodyPr>
            <a:normAutofit/>
          </a:bodyPr>
          <a:lstStyle/>
          <a:p>
            <a:pPr marL="12065" marR="116839" indent="0">
              <a:lnSpc>
                <a:spcPct val="100400"/>
              </a:lnSpc>
              <a:spcBef>
                <a:spcPts val="75"/>
              </a:spcBef>
              <a:buClr>
                <a:srgbClr val="B1B1B1"/>
              </a:buClr>
              <a:buSzPct val="89062"/>
              <a:buNone/>
              <a:tabLst>
                <a:tab pos="355600" algn="l"/>
              </a:tabLst>
            </a:pPr>
            <a:r>
              <a:rPr lang="en-US" dirty="0">
                <a:solidFill>
                  <a:srgbClr val="C00000"/>
                </a:solidFill>
              </a:rPr>
              <a:t>A peptic ulcer </a:t>
            </a:r>
            <a:r>
              <a:rPr lang="en-US" dirty="0"/>
              <a:t>occurs when there is a mismatch between gastric secretions and the protection provided by:</a:t>
            </a:r>
          </a:p>
          <a:p>
            <a:pPr marL="469265" marR="116839" indent="-457200">
              <a:lnSpc>
                <a:spcPct val="100400"/>
              </a:lnSpc>
              <a:spcBef>
                <a:spcPts val="75"/>
              </a:spcBef>
              <a:buClr>
                <a:srgbClr val="B1B1B1"/>
              </a:buClr>
              <a:buSzPct val="89062"/>
              <a:tabLst>
                <a:tab pos="355600" algn="l"/>
              </a:tabLst>
            </a:pPr>
            <a:r>
              <a:rPr lang="en-US" dirty="0"/>
              <a:t>mucus and epithelial barrier (in the stomach)</a:t>
            </a:r>
          </a:p>
          <a:p>
            <a:pPr marL="469265" marR="116839" indent="-457200">
              <a:lnSpc>
                <a:spcPct val="100400"/>
              </a:lnSpc>
              <a:spcBef>
                <a:spcPts val="75"/>
              </a:spcBef>
              <a:buClr>
                <a:srgbClr val="B1B1B1"/>
              </a:buClr>
              <a:buSzPct val="89062"/>
              <a:tabLst>
                <a:tab pos="355600" algn="l"/>
              </a:tabLst>
            </a:pPr>
            <a:r>
              <a:rPr lang="en-US" dirty="0"/>
              <a:t>mucus and the neutralizing effect of duodenal juices (in the duodenum)</a:t>
            </a:r>
            <a:endParaRPr lang="ru-RU" sz="2800" spc="-5" dirty="0">
              <a:cs typeface="Times New Roman"/>
            </a:endParaRPr>
          </a:p>
          <a:p>
            <a:pPr marL="12065" marR="116839" indent="0">
              <a:lnSpc>
                <a:spcPct val="100400"/>
              </a:lnSpc>
              <a:spcBef>
                <a:spcPts val="75"/>
              </a:spcBef>
              <a:buClr>
                <a:srgbClr val="B1B1B1"/>
              </a:buClr>
              <a:buSzPct val="89062"/>
              <a:buNone/>
              <a:tabLst>
                <a:tab pos="355600" algn="l"/>
              </a:tabLst>
            </a:pPr>
            <a:endParaRPr lang="ru-RU" sz="2800" dirty="0">
              <a:cs typeface="Times New Roman"/>
            </a:endParaRPr>
          </a:p>
          <a:p>
            <a:endParaRPr lang="en-US" dirty="0"/>
          </a:p>
        </p:txBody>
      </p:sp>
      <p:pic>
        <p:nvPicPr>
          <p:cNvPr id="10242" name="Picture 2" descr="Pepticna ulkusna bol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3300" y="2016125"/>
            <a:ext cx="4000500" cy="282892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59</a:t>
            </a:fld>
            <a:endParaRPr lang="en-US" dirty="0"/>
          </a:p>
        </p:txBody>
      </p:sp>
    </p:spTree>
    <p:extLst>
      <p:ext uri="{BB962C8B-B14F-4D97-AF65-F5344CB8AC3E}">
        <p14:creationId xmlns:p14="http://schemas.microsoft.com/office/powerpoint/2010/main" val="3954058005"/>
      </p:ext>
    </p:extLst>
  </p:cSld>
  <p:clrMapOvr>
    <a:masterClrMapping/>
  </p:clrMapOvr>
  <mc:AlternateContent xmlns:mc="http://schemas.openxmlformats.org/markup-compatibility/2006" xmlns:p14="http://schemas.microsoft.com/office/powerpoint/2010/main">
    <mc:Choice Requires="p14">
      <p:transition spd="slow" p14:dur="2000" advTm="15208"/>
    </mc:Choice>
    <mc:Fallback xmlns="">
      <p:transition spd="slow" advTm="1520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Disorders of the motor function of the pharynx and esophagus</a:t>
            </a:r>
          </a:p>
        </p:txBody>
      </p:sp>
      <p:sp>
        <p:nvSpPr>
          <p:cNvPr id="3" name="Content Placeholder 2"/>
          <p:cNvSpPr>
            <a:spLocks noGrp="1"/>
          </p:cNvSpPr>
          <p:nvPr>
            <p:ph idx="1"/>
          </p:nvPr>
        </p:nvSpPr>
        <p:spPr/>
        <p:txBody>
          <a:bodyPr/>
          <a:lstStyle/>
          <a:p>
            <a:r>
              <a:rPr lang="en-US" dirty="0"/>
              <a:t>swallowing disorders</a:t>
            </a:r>
          </a:p>
          <a:p>
            <a:r>
              <a:rPr lang="en-US" dirty="0"/>
              <a:t>achalasia</a:t>
            </a:r>
          </a:p>
          <a:p>
            <a:r>
              <a:rPr lang="en-US" dirty="0"/>
              <a:t>reflux of gastric contents</a:t>
            </a:r>
          </a:p>
          <a:p>
            <a:r>
              <a:rPr lang="en-US" dirty="0"/>
              <a:t>hiatus hernia</a:t>
            </a:r>
          </a:p>
        </p:txBody>
      </p:sp>
      <p:sp>
        <p:nvSpPr>
          <p:cNvPr id="4" name="Slide Number Placeholder 3"/>
          <p:cNvSpPr>
            <a:spLocks noGrp="1"/>
          </p:cNvSpPr>
          <p:nvPr>
            <p:ph type="sldNum" sz="quarter" idx="12"/>
          </p:nvPr>
        </p:nvSpPr>
        <p:spPr/>
        <p:txBody>
          <a:bodyPr/>
          <a:lstStyle/>
          <a:p>
            <a:fld id="{73EE0B45-C5B7-45BF-992F-5B9A112D8138}" type="slidenum">
              <a:rPr lang="en-US" smtClean="0"/>
              <a:t>6</a:t>
            </a:fld>
            <a:endParaRPr lang="en-US" dirty="0"/>
          </a:p>
        </p:txBody>
      </p:sp>
    </p:spTree>
    <p:extLst>
      <p:ext uri="{BB962C8B-B14F-4D97-AF65-F5344CB8AC3E}">
        <p14:creationId xmlns:p14="http://schemas.microsoft.com/office/powerpoint/2010/main" val="4057930117"/>
      </p:ext>
    </p:extLst>
  </p:cSld>
  <p:clrMapOvr>
    <a:masterClrMapping/>
  </p:clrMapOvr>
  <mc:AlternateContent xmlns:mc="http://schemas.openxmlformats.org/markup-compatibility/2006" xmlns:p14="http://schemas.microsoft.com/office/powerpoint/2010/main">
    <mc:Choice Requires="p14">
      <p:transition spd="slow" p14:dur="2000" advTm="9282"/>
    </mc:Choice>
    <mc:Fallback xmlns="">
      <p:transition spd="slow" advTm="9282"/>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6581775" cy="4351338"/>
          </a:xfrm>
        </p:spPr>
        <p:txBody>
          <a:bodyPr>
            <a:normAutofit/>
          </a:bodyPr>
          <a:lstStyle/>
          <a:p>
            <a:pPr marL="12065" marR="116839" indent="0">
              <a:lnSpc>
                <a:spcPct val="100400"/>
              </a:lnSpc>
              <a:spcBef>
                <a:spcPts val="75"/>
              </a:spcBef>
              <a:buClr>
                <a:srgbClr val="B1B1B1"/>
              </a:buClr>
              <a:buSzPct val="89062"/>
              <a:buNone/>
              <a:tabLst>
                <a:tab pos="355600" algn="l"/>
              </a:tabLst>
            </a:pPr>
            <a:r>
              <a:rPr lang="en-US" spc="-5" dirty="0">
                <a:cs typeface="Times New Roman"/>
              </a:rPr>
              <a:t>Pathogenesis of peptic ulcer:</a:t>
            </a:r>
          </a:p>
          <a:p>
            <a:pPr marL="469265" marR="116839" indent="-457200">
              <a:lnSpc>
                <a:spcPct val="100400"/>
              </a:lnSpc>
              <a:spcBef>
                <a:spcPts val="75"/>
              </a:spcBef>
              <a:buClr>
                <a:srgbClr val="B1B1B1"/>
              </a:buClr>
              <a:buSzPct val="89062"/>
              <a:tabLst>
                <a:tab pos="355600" algn="l"/>
              </a:tabLst>
            </a:pPr>
            <a:r>
              <a:rPr lang="en-US" spc="-5" dirty="0">
                <a:cs typeface="Times New Roman"/>
              </a:rPr>
              <a:t>normal action of damaging factors (hydrochloric acid/pepsin) in balance with defense</a:t>
            </a:r>
          </a:p>
          <a:p>
            <a:pPr marL="469265" marR="116839" indent="-457200">
              <a:lnSpc>
                <a:spcPct val="100400"/>
              </a:lnSpc>
              <a:spcBef>
                <a:spcPts val="75"/>
              </a:spcBef>
              <a:buClr>
                <a:srgbClr val="B1B1B1"/>
              </a:buClr>
              <a:buSzPct val="89062"/>
              <a:tabLst>
                <a:tab pos="355600" algn="l"/>
              </a:tabLst>
            </a:pPr>
            <a:r>
              <a:rPr lang="en-US" spc="-5" dirty="0">
                <a:cs typeface="Times New Roman"/>
              </a:rPr>
              <a:t>enhanced effect (hydrochloric acid)</a:t>
            </a:r>
          </a:p>
          <a:p>
            <a:pPr marL="469265" marR="116839" indent="-457200">
              <a:lnSpc>
                <a:spcPct val="100400"/>
              </a:lnSpc>
              <a:spcBef>
                <a:spcPts val="75"/>
              </a:spcBef>
              <a:buClr>
                <a:srgbClr val="B1B1B1"/>
              </a:buClr>
              <a:buSzPct val="89062"/>
              <a:tabLst>
                <a:tab pos="355600" algn="l"/>
              </a:tabLst>
            </a:pPr>
            <a:r>
              <a:rPr lang="en-US" spc="-5" dirty="0">
                <a:cs typeface="Times New Roman"/>
              </a:rPr>
              <a:t>weakened mucosal barrier (infection with Helicobacter Pylori)</a:t>
            </a:r>
            <a:endParaRPr lang="en-US" dirty="0">
              <a:cs typeface="Times New Roman"/>
            </a:endParaRPr>
          </a:p>
          <a:p>
            <a:pPr marL="12065" marR="116839" indent="0">
              <a:lnSpc>
                <a:spcPct val="100400"/>
              </a:lnSpc>
              <a:spcBef>
                <a:spcPts val="75"/>
              </a:spcBef>
              <a:buClr>
                <a:srgbClr val="B1B1B1"/>
              </a:buClr>
              <a:buSzPct val="89062"/>
              <a:buNone/>
              <a:tabLst>
                <a:tab pos="355600" algn="l"/>
              </a:tabLst>
            </a:pPr>
            <a:endParaRPr lang="ru-RU" sz="2800" dirty="0">
              <a:cs typeface="Times New Roman"/>
            </a:endParaRPr>
          </a:p>
          <a:p>
            <a:endParaRPr lang="en-US" dirty="0"/>
          </a:p>
        </p:txBody>
      </p:sp>
      <p:sp>
        <p:nvSpPr>
          <p:cNvPr id="4" name="object 9"/>
          <p:cNvSpPr/>
          <p:nvPr/>
        </p:nvSpPr>
        <p:spPr>
          <a:xfrm>
            <a:off x="8221726" y="1825625"/>
            <a:ext cx="3132074" cy="4505325"/>
          </a:xfrm>
          <a:prstGeom prst="rect">
            <a:avLst/>
          </a:prstGeom>
          <a:blipFill>
            <a:blip r:embed="rId2" cstate="print"/>
            <a:stretch>
              <a:fillRect/>
            </a:stretch>
          </a:blipFill>
        </p:spPr>
        <p:txBody>
          <a:bodyPr wrap="square" lIns="0" tIns="0" rIns="0" bIns="0" rtlCol="0"/>
          <a:lstStyle/>
          <a:p>
            <a:endParaRPr/>
          </a:p>
        </p:txBody>
      </p:sp>
      <p:sp>
        <p:nvSpPr>
          <p:cNvPr id="5" name="Slide Number Placeholder 4"/>
          <p:cNvSpPr>
            <a:spLocks noGrp="1"/>
          </p:cNvSpPr>
          <p:nvPr>
            <p:ph type="sldNum" sz="quarter" idx="12"/>
          </p:nvPr>
        </p:nvSpPr>
        <p:spPr/>
        <p:txBody>
          <a:bodyPr/>
          <a:lstStyle/>
          <a:p>
            <a:fld id="{73EE0B45-C5B7-45BF-992F-5B9A112D8138}" type="slidenum">
              <a:rPr lang="en-US" smtClean="0"/>
              <a:t>60</a:t>
            </a:fld>
            <a:endParaRPr lang="en-US" dirty="0"/>
          </a:p>
        </p:txBody>
      </p:sp>
    </p:spTree>
    <p:extLst>
      <p:ext uri="{BB962C8B-B14F-4D97-AF65-F5344CB8AC3E}">
        <p14:creationId xmlns:p14="http://schemas.microsoft.com/office/powerpoint/2010/main" val="3916459872"/>
      </p:ext>
    </p:extLst>
  </p:cSld>
  <p:clrMapOvr>
    <a:masterClrMapping/>
  </p:clrMapOvr>
  <mc:AlternateContent xmlns:mc="http://schemas.openxmlformats.org/markup-compatibility/2006" xmlns:p14="http://schemas.microsoft.com/office/powerpoint/2010/main">
    <mc:Choice Requires="p14">
      <p:transition spd="slow" p14:dur="2000" advTm="95344"/>
    </mc:Choice>
    <mc:Fallback xmlns="">
      <p:transition spd="slow" advTm="95344"/>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a:t>Duodenal ulcer:</a:t>
            </a:r>
          </a:p>
          <a:p>
            <a:r>
              <a:rPr lang="en-US" sz="3200" dirty="0"/>
              <a:t>in persons who secrete increased amounts of HCl and pepsin</a:t>
            </a:r>
          </a:p>
          <a:p>
            <a:r>
              <a:rPr lang="en-US" sz="3200" dirty="0"/>
              <a:t>in individuals who secrete normal amounts of HCl and pepsin</a:t>
            </a:r>
          </a:p>
        </p:txBody>
      </p:sp>
      <p:sp>
        <p:nvSpPr>
          <p:cNvPr id="4" name="Slide Number Placeholder 3"/>
          <p:cNvSpPr>
            <a:spLocks noGrp="1"/>
          </p:cNvSpPr>
          <p:nvPr>
            <p:ph type="sldNum" sz="quarter" idx="12"/>
          </p:nvPr>
        </p:nvSpPr>
        <p:spPr/>
        <p:txBody>
          <a:bodyPr/>
          <a:lstStyle/>
          <a:p>
            <a:fld id="{73EE0B45-C5B7-45BF-992F-5B9A112D8138}" type="slidenum">
              <a:rPr lang="en-US" smtClean="0"/>
              <a:t>61</a:t>
            </a:fld>
            <a:endParaRPr lang="en-US" dirty="0"/>
          </a:p>
        </p:txBody>
      </p:sp>
    </p:spTree>
    <p:extLst>
      <p:ext uri="{BB962C8B-B14F-4D97-AF65-F5344CB8AC3E}">
        <p14:creationId xmlns:p14="http://schemas.microsoft.com/office/powerpoint/2010/main" val="518387116"/>
      </p:ext>
    </p:extLst>
  </p:cSld>
  <p:clrMapOvr>
    <a:masterClrMapping/>
  </p:clrMapOvr>
  <mc:AlternateContent xmlns:mc="http://schemas.openxmlformats.org/markup-compatibility/2006" xmlns:p14="http://schemas.microsoft.com/office/powerpoint/2010/main">
    <mc:Choice Requires="p14">
      <p:transition spd="slow" p14:dur="2000" advTm="11061"/>
    </mc:Choice>
    <mc:Fallback xmlns="">
      <p:transition spd="slow" advTm="11061"/>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lstStyle/>
          <a:p>
            <a:pPr marL="12065" marR="937260" indent="0">
              <a:lnSpc>
                <a:spcPct val="100000"/>
              </a:lnSpc>
              <a:spcBef>
                <a:spcPts val="105"/>
              </a:spcBef>
              <a:buClr>
                <a:srgbClr val="B1B1B1"/>
              </a:buClr>
              <a:buSzPct val="89062"/>
              <a:buNone/>
              <a:tabLst>
                <a:tab pos="355600" algn="l"/>
              </a:tabLst>
            </a:pPr>
            <a:r>
              <a:rPr lang="en-US" sz="3200" dirty="0">
                <a:cs typeface="Times New Roman"/>
              </a:rPr>
              <a:t>In people who secrete increased amounts of HCl and pepsin in the stomach due to:</a:t>
            </a:r>
          </a:p>
          <a:p>
            <a:pPr marL="469265" marR="937260" indent="-457200">
              <a:lnSpc>
                <a:spcPct val="100000"/>
              </a:lnSpc>
              <a:spcBef>
                <a:spcPts val="105"/>
              </a:spcBef>
              <a:buClr>
                <a:srgbClr val="B1B1B1"/>
              </a:buClr>
              <a:buSzPct val="89062"/>
              <a:tabLst>
                <a:tab pos="355600" algn="l"/>
              </a:tabLst>
            </a:pPr>
            <a:r>
              <a:rPr lang="en-US" sz="3200" dirty="0">
                <a:cs typeface="Times New Roman"/>
              </a:rPr>
              <a:t>increase in the number of cells that secrete HCl and pepsin</a:t>
            </a:r>
          </a:p>
          <a:p>
            <a:pPr marL="469265" marR="937260" indent="-457200">
              <a:lnSpc>
                <a:spcPct val="100000"/>
              </a:lnSpc>
              <a:spcBef>
                <a:spcPts val="105"/>
              </a:spcBef>
              <a:buClr>
                <a:srgbClr val="B1B1B1"/>
              </a:buClr>
              <a:buSzPct val="89062"/>
              <a:tabLst>
                <a:tab pos="355600" algn="l"/>
              </a:tabLst>
            </a:pPr>
            <a:r>
              <a:rPr lang="en-US" sz="3200" dirty="0">
                <a:cs typeface="Times New Roman"/>
              </a:rPr>
              <a:t>hypersensitivity of cells that secrete HCl and pepsin to the action of common stimuli (histamine, gastrin, acetylcholine)</a:t>
            </a:r>
            <a:endParaRPr lang="sr-Cyrl-RS" sz="3200" dirty="0">
              <a:cs typeface="Times New Roman"/>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62</a:t>
            </a:fld>
            <a:endParaRPr lang="en-US" dirty="0"/>
          </a:p>
        </p:txBody>
      </p:sp>
    </p:spTree>
    <p:extLst>
      <p:ext uri="{BB962C8B-B14F-4D97-AF65-F5344CB8AC3E}">
        <p14:creationId xmlns:p14="http://schemas.microsoft.com/office/powerpoint/2010/main" val="1381077507"/>
      </p:ext>
    </p:extLst>
  </p:cSld>
  <p:clrMapOvr>
    <a:masterClrMapping/>
  </p:clrMapOvr>
  <mc:AlternateContent xmlns:mc="http://schemas.openxmlformats.org/markup-compatibility/2006" xmlns:p14="http://schemas.microsoft.com/office/powerpoint/2010/main">
    <mc:Choice Requires="p14">
      <p:transition spd="slow" p14:dur="2000" advTm="24896"/>
    </mc:Choice>
    <mc:Fallback xmlns="">
      <p:transition spd="slow" advTm="24896"/>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480"/>
              </a:spcBef>
              <a:buNone/>
            </a:pPr>
            <a:r>
              <a:rPr lang="en-US" sz="3200" spc="-5" dirty="0">
                <a:cs typeface="Times New Roman"/>
              </a:rPr>
              <a:t>Increased secretion of HCl can occur due to:</a:t>
            </a:r>
          </a:p>
          <a:p>
            <a:pPr>
              <a:lnSpc>
                <a:spcPct val="100000"/>
              </a:lnSpc>
              <a:spcBef>
                <a:spcPts val="480"/>
              </a:spcBef>
            </a:pPr>
            <a:r>
              <a:rPr lang="en-US" sz="3200" spc="-5" dirty="0">
                <a:cs typeface="Times New Roman"/>
              </a:rPr>
              <a:t>genetic predispositions</a:t>
            </a:r>
          </a:p>
          <a:p>
            <a:pPr>
              <a:lnSpc>
                <a:spcPct val="100000"/>
              </a:lnSpc>
              <a:spcBef>
                <a:spcPts val="480"/>
              </a:spcBef>
            </a:pPr>
            <a:r>
              <a:rPr lang="en-US" sz="3200" spc="-5" dirty="0">
                <a:cs typeface="Times New Roman"/>
              </a:rPr>
              <a:t>increase in the number of parietal cells</a:t>
            </a:r>
          </a:p>
          <a:p>
            <a:pPr>
              <a:lnSpc>
                <a:spcPct val="100000"/>
              </a:lnSpc>
              <a:spcBef>
                <a:spcPts val="480"/>
              </a:spcBef>
            </a:pPr>
            <a:r>
              <a:rPr lang="en-US" sz="3200" spc="-5" dirty="0">
                <a:cs typeface="Times New Roman"/>
              </a:rPr>
              <a:t>increasing the secretory capacity of parietal cells</a:t>
            </a:r>
          </a:p>
          <a:p>
            <a:pPr>
              <a:lnSpc>
                <a:spcPct val="100000"/>
              </a:lnSpc>
              <a:spcBef>
                <a:spcPts val="480"/>
              </a:spcBef>
            </a:pPr>
            <a:r>
              <a:rPr lang="en-US" sz="3200" spc="-5" dirty="0">
                <a:cs typeface="Times New Roman"/>
              </a:rPr>
              <a:t>increased sensitivity of parietal cells to stimuli</a:t>
            </a:r>
          </a:p>
          <a:p>
            <a:pPr>
              <a:lnSpc>
                <a:spcPct val="100000"/>
              </a:lnSpc>
              <a:spcBef>
                <a:spcPts val="480"/>
              </a:spcBef>
            </a:pPr>
            <a:r>
              <a:rPr lang="en-US" sz="3200" spc="-5" dirty="0">
                <a:cs typeface="Times New Roman"/>
              </a:rPr>
              <a:t>way of eating</a:t>
            </a:r>
            <a:endParaRPr lang="en-US" sz="3200" dirty="0"/>
          </a:p>
        </p:txBody>
      </p:sp>
      <p:sp>
        <p:nvSpPr>
          <p:cNvPr id="4" name="Slide Number Placeholder 3"/>
          <p:cNvSpPr>
            <a:spLocks noGrp="1"/>
          </p:cNvSpPr>
          <p:nvPr>
            <p:ph type="sldNum" sz="quarter" idx="12"/>
          </p:nvPr>
        </p:nvSpPr>
        <p:spPr/>
        <p:txBody>
          <a:bodyPr/>
          <a:lstStyle/>
          <a:p>
            <a:fld id="{73EE0B45-C5B7-45BF-992F-5B9A112D8138}" type="slidenum">
              <a:rPr lang="en-US" smtClean="0"/>
              <a:t>63</a:t>
            </a:fld>
            <a:endParaRPr lang="en-US" dirty="0"/>
          </a:p>
        </p:txBody>
      </p:sp>
    </p:spTree>
    <p:extLst>
      <p:ext uri="{BB962C8B-B14F-4D97-AF65-F5344CB8AC3E}">
        <p14:creationId xmlns:p14="http://schemas.microsoft.com/office/powerpoint/2010/main" val="3865019864"/>
      </p:ext>
    </p:extLst>
  </p:cSld>
  <p:clrMapOvr>
    <a:masterClrMapping/>
  </p:clrMapOvr>
  <mc:AlternateContent xmlns:mc="http://schemas.openxmlformats.org/markup-compatibility/2006" xmlns:p14="http://schemas.microsoft.com/office/powerpoint/2010/main">
    <mc:Choice Requires="p14">
      <p:transition spd="slow" p14:dur="2000" advTm="21587"/>
    </mc:Choice>
    <mc:Fallback xmlns="">
      <p:transition spd="slow" advTm="21587"/>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11038840" cy="4351338"/>
          </a:xfrm>
        </p:spPr>
        <p:txBody>
          <a:bodyPr>
            <a:noAutofit/>
          </a:bodyPr>
          <a:lstStyle/>
          <a:p>
            <a:pPr marL="12700" indent="0">
              <a:lnSpc>
                <a:spcPts val="3195"/>
              </a:lnSpc>
              <a:spcBef>
                <a:spcPts val="95"/>
              </a:spcBef>
              <a:buClr>
                <a:srgbClr val="B1B1B1"/>
              </a:buClr>
              <a:buSzPct val="89285"/>
              <a:buNone/>
              <a:tabLst>
                <a:tab pos="355600" algn="l"/>
              </a:tabLst>
            </a:pPr>
            <a:r>
              <a:rPr lang="en-US" sz="2700" spc="-5" dirty="0">
                <a:cs typeface="Times New Roman"/>
              </a:rPr>
              <a:t>In people who secrete normal amounts of acid and pepsin, due to</a:t>
            </a:r>
          </a:p>
          <a:p>
            <a:pPr marL="469900" indent="-457200">
              <a:lnSpc>
                <a:spcPts val="3195"/>
              </a:lnSpc>
              <a:spcBef>
                <a:spcPts val="95"/>
              </a:spcBef>
              <a:buClr>
                <a:srgbClr val="B1B1B1"/>
              </a:buClr>
              <a:buSzPct val="89285"/>
              <a:tabLst>
                <a:tab pos="355600" algn="l"/>
              </a:tabLst>
            </a:pPr>
            <a:r>
              <a:rPr lang="en-US" sz="2700" spc="-5" dirty="0">
                <a:cs typeface="Times New Roman"/>
              </a:rPr>
              <a:t>secretion of abnormal mucus, reduced protective effect</a:t>
            </a:r>
          </a:p>
          <a:p>
            <a:pPr marL="469900" indent="-457200">
              <a:lnSpc>
                <a:spcPts val="3195"/>
              </a:lnSpc>
              <a:spcBef>
                <a:spcPts val="95"/>
              </a:spcBef>
              <a:buClr>
                <a:srgbClr val="B1B1B1"/>
              </a:buClr>
              <a:buSzPct val="89285"/>
              <a:tabLst>
                <a:tab pos="355600" algn="l"/>
              </a:tabLst>
            </a:pPr>
            <a:r>
              <a:rPr lang="en-US" sz="2700" spc="-5" dirty="0">
                <a:cs typeface="Times New Roman"/>
              </a:rPr>
              <a:t>decreased secretion of mucus</a:t>
            </a:r>
          </a:p>
          <a:p>
            <a:pPr marL="469900" indent="-457200">
              <a:lnSpc>
                <a:spcPts val="3195"/>
              </a:lnSpc>
              <a:spcBef>
                <a:spcPts val="95"/>
              </a:spcBef>
              <a:buClr>
                <a:srgbClr val="B1B1B1"/>
              </a:buClr>
              <a:buSzPct val="89285"/>
              <a:tabLst>
                <a:tab pos="355600" algn="l"/>
              </a:tabLst>
            </a:pPr>
            <a:r>
              <a:rPr lang="en-US" sz="2700" spc="-5" dirty="0">
                <a:cs typeface="Times New Roman"/>
              </a:rPr>
              <a:t>insufficiency of the duodenal-gastric "feedback" mechanism that controls the rate of gastric emptying into the duodenum</a:t>
            </a:r>
          </a:p>
          <a:p>
            <a:pPr marL="469900" indent="-457200">
              <a:lnSpc>
                <a:spcPts val="3195"/>
              </a:lnSpc>
              <a:spcBef>
                <a:spcPts val="95"/>
              </a:spcBef>
              <a:buClr>
                <a:srgbClr val="B1B1B1"/>
              </a:buClr>
              <a:buSzPct val="89285"/>
              <a:tabLst>
                <a:tab pos="355600" algn="l"/>
              </a:tabLst>
            </a:pPr>
            <a:r>
              <a:rPr lang="en-US" sz="2700" spc="-5" dirty="0">
                <a:cs typeface="Times New Roman"/>
              </a:rPr>
              <a:t>insufficiency of the secretin-pancreatic "feedback" mechanism that ensures sufficient secretion of alkaline pancreatic juice to neutralize gastric juice upon entering the duodenum</a:t>
            </a:r>
            <a:endParaRPr lang="en-US" sz="2700" dirty="0"/>
          </a:p>
        </p:txBody>
      </p:sp>
      <p:sp>
        <p:nvSpPr>
          <p:cNvPr id="4" name="Slide Number Placeholder 3"/>
          <p:cNvSpPr>
            <a:spLocks noGrp="1"/>
          </p:cNvSpPr>
          <p:nvPr>
            <p:ph type="sldNum" sz="quarter" idx="12"/>
          </p:nvPr>
        </p:nvSpPr>
        <p:spPr/>
        <p:txBody>
          <a:bodyPr/>
          <a:lstStyle/>
          <a:p>
            <a:fld id="{73EE0B45-C5B7-45BF-992F-5B9A112D8138}" type="slidenum">
              <a:rPr lang="en-US" smtClean="0"/>
              <a:t>64</a:t>
            </a:fld>
            <a:endParaRPr lang="en-US" dirty="0"/>
          </a:p>
        </p:txBody>
      </p:sp>
    </p:spTree>
    <p:extLst>
      <p:ext uri="{BB962C8B-B14F-4D97-AF65-F5344CB8AC3E}">
        <p14:creationId xmlns:p14="http://schemas.microsoft.com/office/powerpoint/2010/main" val="2037314795"/>
      </p:ext>
    </p:extLst>
  </p:cSld>
  <p:clrMapOvr>
    <a:masterClrMapping/>
  </p:clrMapOvr>
  <mc:AlternateContent xmlns:mc="http://schemas.openxmlformats.org/markup-compatibility/2006" xmlns:p14="http://schemas.microsoft.com/office/powerpoint/2010/main">
    <mc:Choice Requires="p14">
      <p:transition spd="slow" p14:dur="2000" advTm="35523"/>
    </mc:Choice>
    <mc:Fallback xmlns="">
      <p:transition spd="slow" advTm="35523"/>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
              <a:t>"Stress ulcer"</a:t>
            </a:r>
            <a:endParaRPr lang="en-US" dirty="0"/>
          </a:p>
        </p:txBody>
      </p:sp>
      <p:sp>
        <p:nvSpPr>
          <p:cNvPr id="3" name="Content Placeholder 2"/>
          <p:cNvSpPr>
            <a:spLocks noGrp="1"/>
          </p:cNvSpPr>
          <p:nvPr>
            <p:ph idx="1"/>
          </p:nvPr>
        </p:nvSpPr>
        <p:spPr/>
        <p:txBody>
          <a:bodyPr>
            <a:normAutofit/>
          </a:bodyPr>
          <a:lstStyle/>
          <a:p>
            <a:pPr marR="5080">
              <a:spcBef>
                <a:spcPts val="484"/>
              </a:spcBef>
            </a:pPr>
            <a:r>
              <a:rPr lang="en-US" spc="-5" dirty="0">
                <a:solidFill>
                  <a:srgbClr val="C00000"/>
                </a:solidFill>
                <a:cs typeface="Times New Roman"/>
              </a:rPr>
              <a:t>"Stress ulcer" – </a:t>
            </a:r>
            <a:r>
              <a:rPr lang="en-US" spc="-5" dirty="0">
                <a:cs typeface="Times New Roman"/>
              </a:rPr>
              <a:t>a special type of ulcer, in which the mucous membrane of the stomach or duodenum has been damaged, as a result of prolonged mental or physical stress</a:t>
            </a:r>
          </a:p>
          <a:p>
            <a:pPr marR="5080">
              <a:spcBef>
                <a:spcPts val="484"/>
              </a:spcBef>
            </a:pPr>
            <a:r>
              <a:rPr lang="en-US" spc="-5" dirty="0">
                <a:cs typeface="Times New Roman"/>
              </a:rPr>
              <a:t>hypovolemic shock after trauma</a:t>
            </a:r>
          </a:p>
          <a:p>
            <a:pPr marR="5080">
              <a:spcBef>
                <a:spcPts val="484"/>
              </a:spcBef>
            </a:pPr>
            <a:r>
              <a:rPr lang="en-US" spc="-5" dirty="0">
                <a:cs typeface="Times New Roman"/>
              </a:rPr>
              <a:t>injuries or surgical interventions</a:t>
            </a:r>
          </a:p>
          <a:p>
            <a:pPr marR="5080">
              <a:spcBef>
                <a:spcPts val="484"/>
              </a:spcBef>
            </a:pPr>
            <a:r>
              <a:rPr lang="en-US" spc="-5" dirty="0">
                <a:cs typeface="Times New Roman"/>
              </a:rPr>
              <a:t>sepsis</a:t>
            </a:r>
          </a:p>
          <a:p>
            <a:pPr marR="5080">
              <a:spcBef>
                <a:spcPts val="484"/>
              </a:spcBef>
            </a:pPr>
            <a:r>
              <a:rPr lang="en-US" spc="-5" dirty="0">
                <a:cs typeface="Times New Roman"/>
              </a:rPr>
              <a:t>hypoxia</a:t>
            </a:r>
          </a:p>
          <a:p>
            <a:pPr marR="5080">
              <a:spcBef>
                <a:spcPts val="484"/>
              </a:spcBef>
            </a:pPr>
            <a:r>
              <a:rPr lang="en-US" spc="-5" dirty="0">
                <a:cs typeface="Times New Roman"/>
              </a:rPr>
              <a:t>severe burns </a:t>
            </a:r>
            <a:r>
              <a:rPr lang="en-US" spc="-5" dirty="0">
                <a:solidFill>
                  <a:srgbClr val="C00000"/>
                </a:solidFill>
                <a:cs typeface="Times New Roman"/>
              </a:rPr>
              <a:t>(Curling's ulcer)</a:t>
            </a:r>
          </a:p>
          <a:p>
            <a:pPr marR="5080">
              <a:spcBef>
                <a:spcPts val="484"/>
              </a:spcBef>
            </a:pPr>
            <a:r>
              <a:rPr lang="en-US" spc="-5" dirty="0">
                <a:cs typeface="Times New Roman"/>
              </a:rPr>
              <a:t>brain trauma </a:t>
            </a:r>
            <a:r>
              <a:rPr lang="en-US" spc="-5" dirty="0">
                <a:solidFill>
                  <a:srgbClr val="C00000"/>
                </a:solidFill>
                <a:cs typeface="Times New Roman"/>
              </a:rPr>
              <a:t>(Cushing's ulcer)</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65</a:t>
            </a:fld>
            <a:endParaRPr lang="en-US" dirty="0"/>
          </a:p>
        </p:txBody>
      </p:sp>
    </p:spTree>
    <p:extLst>
      <p:ext uri="{BB962C8B-B14F-4D97-AF65-F5344CB8AC3E}">
        <p14:creationId xmlns:p14="http://schemas.microsoft.com/office/powerpoint/2010/main" val="448700924"/>
      </p:ext>
    </p:extLst>
  </p:cSld>
  <p:clrMapOvr>
    <a:masterClrMapping/>
  </p:clrMapOvr>
  <mc:AlternateContent xmlns:mc="http://schemas.openxmlformats.org/markup-compatibility/2006" xmlns:p14="http://schemas.microsoft.com/office/powerpoint/2010/main">
    <mc:Choice Requires="p14">
      <p:transition spd="slow" p14:dur="2000" advTm="30147"/>
    </mc:Choice>
    <mc:Fallback xmlns="">
      <p:transition spd="slow" advTm="30147"/>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
              <a:t>Pathogenesis of "stress ulcers"</a:t>
            </a:r>
            <a:endParaRPr lang="en-US" dirty="0"/>
          </a:p>
        </p:txBody>
      </p:sp>
      <p:sp>
        <p:nvSpPr>
          <p:cNvPr id="3" name="Content Placeholder 2"/>
          <p:cNvSpPr>
            <a:spLocks noGrp="1"/>
          </p:cNvSpPr>
          <p:nvPr>
            <p:ph idx="1"/>
          </p:nvPr>
        </p:nvSpPr>
        <p:spPr/>
        <p:txBody>
          <a:bodyPr>
            <a:normAutofit/>
          </a:bodyPr>
          <a:lstStyle/>
          <a:p>
            <a:pPr marL="495300" marR="244475" indent="-457200">
              <a:lnSpc>
                <a:spcPts val="3030"/>
              </a:lnSpc>
              <a:spcBef>
                <a:spcPts val="470"/>
              </a:spcBef>
              <a:buClr>
                <a:schemeClr val="tx1"/>
              </a:buClr>
              <a:buSzPct val="106000"/>
              <a:tabLst>
                <a:tab pos="381000" algn="l"/>
              </a:tabLst>
            </a:pPr>
            <a:r>
              <a:rPr lang="en-US" spc="-5" dirty="0">
                <a:cs typeface="Times New Roman"/>
              </a:rPr>
              <a:t>ulcers caused by damage to the mucosal barrier by ischemia</a:t>
            </a:r>
          </a:p>
          <a:p>
            <a:pPr marL="38100" marR="244475" indent="0">
              <a:lnSpc>
                <a:spcPts val="3030"/>
              </a:lnSpc>
              <a:spcBef>
                <a:spcPts val="470"/>
              </a:spcBef>
              <a:buClr>
                <a:schemeClr val="tx1"/>
              </a:buClr>
              <a:buSzPct val="106000"/>
              <a:buNone/>
              <a:tabLst>
                <a:tab pos="381000" algn="l"/>
              </a:tabLst>
            </a:pPr>
            <a:r>
              <a:rPr lang="en-US" spc="-5" dirty="0">
                <a:cs typeface="Times New Roman"/>
              </a:rPr>
              <a:t>       - in sepsis, shock, after burns and taking aspirin</a:t>
            </a:r>
          </a:p>
          <a:p>
            <a:pPr marL="38100" marR="244475" indent="0">
              <a:lnSpc>
                <a:spcPts val="3030"/>
              </a:lnSpc>
              <a:spcBef>
                <a:spcPts val="470"/>
              </a:spcBef>
              <a:buClr>
                <a:schemeClr val="tx1"/>
              </a:buClr>
              <a:buSzPct val="106000"/>
              <a:buNone/>
              <a:tabLst>
                <a:tab pos="381000" algn="l"/>
              </a:tabLst>
            </a:pPr>
            <a:r>
              <a:rPr lang="en-US" spc="-5" dirty="0">
                <a:cs typeface="Times New Roman"/>
              </a:rPr>
              <a:t>       - due to ischemia of the mucosal barrier, lesions occur that increase its permeability to H+ ions and trigger the release of histamine, which further stimulates the release of HCl, but also conditions the formation of edema, which leads to further destruction of the mucosa</a:t>
            </a:r>
          </a:p>
          <a:p>
            <a:pPr marL="495300" marR="244475" indent="-457200">
              <a:lnSpc>
                <a:spcPts val="3030"/>
              </a:lnSpc>
              <a:spcBef>
                <a:spcPts val="470"/>
              </a:spcBef>
              <a:buClr>
                <a:schemeClr val="tx1"/>
              </a:buClr>
              <a:buSzPct val="106000"/>
              <a:tabLst>
                <a:tab pos="381000" algn="l"/>
              </a:tabLst>
            </a:pPr>
            <a:endParaRPr lang="en-US" spc="-5" dirty="0">
              <a:cs typeface="Times New Roman"/>
            </a:endParaRPr>
          </a:p>
          <a:p>
            <a:pPr marL="495300" marR="244475" indent="-457200">
              <a:lnSpc>
                <a:spcPts val="3030"/>
              </a:lnSpc>
              <a:spcBef>
                <a:spcPts val="470"/>
              </a:spcBef>
              <a:buClr>
                <a:schemeClr val="tx1"/>
              </a:buClr>
              <a:buSzPct val="106000"/>
              <a:tabLst>
                <a:tab pos="381000" algn="l"/>
              </a:tabLst>
            </a:pPr>
            <a:r>
              <a:rPr lang="en-US" spc="-5" dirty="0">
                <a:cs typeface="Times New Roman"/>
              </a:rPr>
              <a:t>ulcers caused by hyperacidity caused by excessive stimulation of the </a:t>
            </a:r>
            <a:r>
              <a:rPr lang="en-US" spc="-5" dirty="0" err="1">
                <a:cs typeface="Times New Roman"/>
              </a:rPr>
              <a:t>vagus</a:t>
            </a:r>
            <a:r>
              <a:rPr lang="en-US" spc="-5" dirty="0">
                <a:cs typeface="Times New Roman"/>
              </a:rPr>
              <a:t> – in brain lesions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66</a:t>
            </a:fld>
            <a:endParaRPr lang="en-US" dirty="0"/>
          </a:p>
        </p:txBody>
      </p:sp>
    </p:spTree>
    <p:extLst>
      <p:ext uri="{BB962C8B-B14F-4D97-AF65-F5344CB8AC3E}">
        <p14:creationId xmlns:p14="http://schemas.microsoft.com/office/powerpoint/2010/main" val="2988559372"/>
      </p:ext>
    </p:extLst>
  </p:cSld>
  <p:clrMapOvr>
    <a:masterClrMapping/>
  </p:clrMapOvr>
  <mc:AlternateContent xmlns:mc="http://schemas.openxmlformats.org/markup-compatibility/2006" xmlns:p14="http://schemas.microsoft.com/office/powerpoint/2010/main">
    <mc:Choice Requires="p14">
      <p:transition spd="slow" p14:dur="2000" advTm="30299"/>
    </mc:Choice>
    <mc:Fallback xmlns="">
      <p:transition spd="slow" advTm="30299"/>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0">
                <a:solidFill>
                  <a:srgbClr val="000000"/>
                </a:solidFill>
              </a:rPr>
              <a:t>The role of stress in the pathogenesis of peptic ulcer</a:t>
            </a:r>
            <a:endParaRPr lang="en-US" dirty="0"/>
          </a:p>
        </p:txBody>
      </p:sp>
      <p:sp>
        <p:nvSpPr>
          <p:cNvPr id="4" name="object 2"/>
          <p:cNvSpPr/>
          <p:nvPr/>
        </p:nvSpPr>
        <p:spPr>
          <a:xfrm>
            <a:off x="2538475" y="1514475"/>
            <a:ext cx="6967475" cy="5143437"/>
          </a:xfrm>
          <a:prstGeom prst="rect">
            <a:avLst/>
          </a:prstGeom>
          <a:blipFill>
            <a:blip r:embed="rId2" cstate="print"/>
            <a:stretch>
              <a:fillRect/>
            </a:stretch>
          </a:blipFill>
        </p:spPr>
        <p:txBody>
          <a:bodyPr wrap="square" lIns="0" tIns="0" rIns="0" bIns="0" rtlCol="0"/>
          <a:lstStyle/>
          <a:p>
            <a:endParaRPr/>
          </a:p>
        </p:txBody>
      </p:sp>
      <p:sp>
        <p:nvSpPr>
          <p:cNvPr id="3" name="Slide Number Placeholder 2"/>
          <p:cNvSpPr>
            <a:spLocks noGrp="1"/>
          </p:cNvSpPr>
          <p:nvPr>
            <p:ph type="sldNum" sz="quarter" idx="12"/>
          </p:nvPr>
        </p:nvSpPr>
        <p:spPr/>
        <p:txBody>
          <a:bodyPr/>
          <a:lstStyle/>
          <a:p>
            <a:fld id="{73EE0B45-C5B7-45BF-992F-5B9A112D8138}" type="slidenum">
              <a:rPr lang="en-US" smtClean="0"/>
              <a:t>67</a:t>
            </a:fld>
            <a:endParaRPr lang="en-US" dirty="0"/>
          </a:p>
        </p:txBody>
      </p:sp>
    </p:spTree>
    <p:extLst>
      <p:ext uri="{BB962C8B-B14F-4D97-AF65-F5344CB8AC3E}">
        <p14:creationId xmlns:p14="http://schemas.microsoft.com/office/powerpoint/2010/main" val="3208962621"/>
      </p:ext>
    </p:extLst>
  </p:cSld>
  <p:clrMapOvr>
    <a:masterClrMapping/>
  </p:clrMapOvr>
  <mc:AlternateContent xmlns:mc="http://schemas.openxmlformats.org/markup-compatibility/2006" xmlns:p14="http://schemas.microsoft.com/office/powerpoint/2010/main">
    <mc:Choice Requires="p14">
      <p:transition spd="slow" p14:dur="2000" advTm="10189"/>
    </mc:Choice>
    <mc:Fallback xmlns="">
      <p:transition spd="slow" advTm="10189"/>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
              <a:t>Complications of ulcers</a:t>
            </a:r>
            <a:endParaRPr lang="en-US" dirty="0"/>
          </a:p>
        </p:txBody>
      </p:sp>
      <p:sp>
        <p:nvSpPr>
          <p:cNvPr id="3" name="Content Placeholder 2"/>
          <p:cNvSpPr>
            <a:spLocks noGrp="1"/>
          </p:cNvSpPr>
          <p:nvPr>
            <p:ph idx="1"/>
          </p:nvPr>
        </p:nvSpPr>
        <p:spPr/>
        <p:txBody>
          <a:bodyPr>
            <a:normAutofit lnSpcReduction="10000"/>
          </a:bodyPr>
          <a:lstStyle/>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bleeding </a:t>
            </a:r>
            <a:r>
              <a:rPr lang="en-US" spc="-5" dirty="0">
                <a:cs typeface="Times New Roman"/>
              </a:rPr>
              <a:t>(due to erosion of an arterial or venous blood vessel, manifested by the appearance of blood in the stool (melena) and/or in the vomited contents (hematemesis), occult or profuse</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obstruction (</a:t>
            </a:r>
            <a:r>
              <a:rPr lang="en-US" spc="-5" dirty="0">
                <a:cs typeface="Times New Roman"/>
              </a:rPr>
              <a:t>due to edema, spasm of smooth muscles and contraction of scar tissue)</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perforation </a:t>
            </a:r>
            <a:r>
              <a:rPr lang="en-US" spc="-5" dirty="0">
                <a:cs typeface="Times New Roman"/>
              </a:rPr>
              <a:t>(due to the destruction of all layers of the wall of the stomach or duodenum, with the exit of the contents into the peritoneal cavity and the occurrence of peritonitis)</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penetration</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malignant alteration</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68</a:t>
            </a:fld>
            <a:endParaRPr lang="en-US" dirty="0"/>
          </a:p>
        </p:txBody>
      </p:sp>
    </p:spTree>
    <p:extLst>
      <p:ext uri="{BB962C8B-B14F-4D97-AF65-F5344CB8AC3E}">
        <p14:creationId xmlns:p14="http://schemas.microsoft.com/office/powerpoint/2010/main" val="50452979"/>
      </p:ext>
    </p:extLst>
  </p:cSld>
  <p:clrMapOvr>
    <a:masterClrMapping/>
  </p:clrMapOvr>
  <mc:AlternateContent xmlns:mc="http://schemas.openxmlformats.org/markup-compatibility/2006" xmlns:p14="http://schemas.microsoft.com/office/powerpoint/2010/main">
    <mc:Choice Requires="p14">
      <p:transition spd="slow" p14:dur="2000" advTm="54188"/>
    </mc:Choice>
    <mc:Fallback xmlns="">
      <p:transition spd="slow" advTm="54188"/>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635">
              <a:lnSpc>
                <a:spcPct val="100000"/>
              </a:lnSpc>
              <a:spcBef>
                <a:spcPts val="100"/>
              </a:spcBef>
            </a:pPr>
            <a:r>
              <a:rPr lang="en-US" spc="-10"/>
              <a:t>Gastrin (Zollinger Ellison syndrome)</a:t>
            </a:r>
            <a:endParaRPr lang="en-US" dirty="0"/>
          </a:p>
        </p:txBody>
      </p:sp>
      <p:sp>
        <p:nvSpPr>
          <p:cNvPr id="3" name="Content Placeholder 2"/>
          <p:cNvSpPr>
            <a:spLocks noGrp="1"/>
          </p:cNvSpPr>
          <p:nvPr>
            <p:ph idx="1"/>
          </p:nvPr>
        </p:nvSpPr>
        <p:spPr>
          <a:xfrm>
            <a:off x="838201" y="1825625"/>
            <a:ext cx="7139088" cy="4351338"/>
          </a:xfrm>
        </p:spPr>
        <p:txBody>
          <a:bodyPr>
            <a:normAutofit/>
          </a:bodyPr>
          <a:lstStyle/>
          <a:p>
            <a:pPr marL="469900" indent="-457200">
              <a:lnSpc>
                <a:spcPct val="100000"/>
              </a:lnSpc>
              <a:spcBef>
                <a:spcPts val="855"/>
              </a:spcBef>
              <a:buSzPct val="100000"/>
              <a:tabLst>
                <a:tab pos="355600" algn="l"/>
              </a:tabLst>
            </a:pPr>
            <a:r>
              <a:rPr lang="en-US" spc="-5" dirty="0">
                <a:cs typeface="Times New Roman"/>
              </a:rPr>
              <a:t>tumor of gastrin-secreting cells</a:t>
            </a:r>
          </a:p>
          <a:p>
            <a:pPr marL="469900" indent="-457200">
              <a:lnSpc>
                <a:spcPct val="100000"/>
              </a:lnSpc>
              <a:spcBef>
                <a:spcPts val="855"/>
              </a:spcBef>
              <a:buSzPct val="100000"/>
              <a:tabLst>
                <a:tab pos="355600" algn="l"/>
              </a:tabLst>
            </a:pPr>
            <a:r>
              <a:rPr lang="en-US" spc="-5" dirty="0">
                <a:cs typeface="Times New Roman"/>
              </a:rPr>
              <a:t>most often localized: in the stomach, pancreas and duodenum</a:t>
            </a:r>
          </a:p>
          <a:p>
            <a:pPr marL="469900" indent="-457200">
              <a:lnSpc>
                <a:spcPct val="100000"/>
              </a:lnSpc>
              <a:spcBef>
                <a:spcPts val="855"/>
              </a:spcBef>
              <a:buSzPct val="100000"/>
              <a:tabLst>
                <a:tab pos="355600" algn="l"/>
              </a:tabLst>
            </a:pPr>
            <a:r>
              <a:rPr lang="en-US" spc="-5" dirty="0">
                <a:cs typeface="Times New Roman"/>
              </a:rPr>
              <a:t>under the influence of secreted gastrin:</a:t>
            </a:r>
          </a:p>
          <a:p>
            <a:pPr marL="469900" indent="-457200">
              <a:lnSpc>
                <a:spcPct val="100000"/>
              </a:lnSpc>
              <a:spcBef>
                <a:spcPts val="855"/>
              </a:spcBef>
              <a:buSzPct val="100000"/>
              <a:tabLst>
                <a:tab pos="355600" algn="l"/>
              </a:tabLst>
            </a:pPr>
            <a:r>
              <a:rPr lang="en-US" spc="-5" dirty="0">
                <a:cs typeface="Times New Roman"/>
              </a:rPr>
              <a:t>- hyperplasia of the gastric mucosa</a:t>
            </a:r>
          </a:p>
          <a:p>
            <a:pPr marL="469900" indent="-457200">
              <a:lnSpc>
                <a:spcPct val="100000"/>
              </a:lnSpc>
              <a:spcBef>
                <a:spcPts val="855"/>
              </a:spcBef>
              <a:buSzPct val="100000"/>
              <a:tabLst>
                <a:tab pos="355600" algn="l"/>
              </a:tabLst>
            </a:pPr>
            <a:r>
              <a:rPr lang="en-US" spc="-5" dirty="0">
                <a:cs typeface="Times New Roman"/>
              </a:rPr>
              <a:t>- secretion of a large amount of HCl, which</a:t>
            </a:r>
          </a:p>
          <a:p>
            <a:pPr marL="469900" indent="-457200">
              <a:lnSpc>
                <a:spcPct val="100000"/>
              </a:lnSpc>
              <a:spcBef>
                <a:spcPts val="855"/>
              </a:spcBef>
              <a:buSzPct val="100000"/>
              <a:tabLst>
                <a:tab pos="355600" algn="l"/>
              </a:tabLst>
            </a:pPr>
            <a:r>
              <a:rPr lang="en-US" spc="-5" dirty="0">
                <a:cs typeface="Times New Roman"/>
              </a:rPr>
              <a:t>causes numerous ulcers</a:t>
            </a:r>
          </a:p>
          <a:p>
            <a:pPr marL="469900" indent="-457200">
              <a:lnSpc>
                <a:spcPct val="100000"/>
              </a:lnSpc>
              <a:spcBef>
                <a:spcPts val="855"/>
              </a:spcBef>
              <a:buSzPct val="100000"/>
              <a:tabLst>
                <a:tab pos="355600" algn="l"/>
              </a:tabLst>
            </a:pPr>
            <a:r>
              <a:rPr lang="en-US" spc="-5" dirty="0">
                <a:cs typeface="Times New Roman"/>
              </a:rPr>
              <a:t>in the stomach and duodenum</a:t>
            </a:r>
            <a:endParaRPr lang="en-US" dirty="0"/>
          </a:p>
        </p:txBody>
      </p:sp>
      <p:pic>
        <p:nvPicPr>
          <p:cNvPr id="4" name="Picture 2" descr="zollinger-ellison syndr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8258" y="1935803"/>
            <a:ext cx="4659990" cy="375487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882978" y="5687600"/>
            <a:ext cx="3470822" cy="246221"/>
          </a:xfrm>
          <a:prstGeom prst="rect">
            <a:avLst/>
          </a:prstGeom>
        </p:spPr>
        <p:txBody>
          <a:bodyPr wrap="none">
            <a:spAutoFit/>
          </a:bodyPr>
          <a:lstStyle/>
          <a:p>
            <a:r>
              <a:rPr lang="en-US" sz="1000" dirty="0">
                <a:hlinkClick r:id="rId3"/>
              </a:rPr>
              <a:t>https://www.liberaldictionary.com/zollinger-ellison-syndrome/</a:t>
            </a:r>
            <a:endParaRPr lang="en-US" sz="1000" dirty="0"/>
          </a:p>
        </p:txBody>
      </p:sp>
      <p:sp>
        <p:nvSpPr>
          <p:cNvPr id="6" name="Slide Number Placeholder 5"/>
          <p:cNvSpPr>
            <a:spLocks noGrp="1"/>
          </p:cNvSpPr>
          <p:nvPr>
            <p:ph type="sldNum" sz="quarter" idx="12"/>
          </p:nvPr>
        </p:nvSpPr>
        <p:spPr/>
        <p:txBody>
          <a:bodyPr/>
          <a:lstStyle/>
          <a:p>
            <a:fld id="{73EE0B45-C5B7-45BF-992F-5B9A112D8138}" type="slidenum">
              <a:rPr lang="en-US" smtClean="0"/>
              <a:t>69</a:t>
            </a:fld>
            <a:endParaRPr lang="en-US" dirty="0"/>
          </a:p>
        </p:txBody>
      </p:sp>
    </p:spTree>
    <p:extLst>
      <p:ext uri="{BB962C8B-B14F-4D97-AF65-F5344CB8AC3E}">
        <p14:creationId xmlns:p14="http://schemas.microsoft.com/office/powerpoint/2010/main" val="1949968088"/>
      </p:ext>
    </p:extLst>
  </p:cSld>
  <p:clrMapOvr>
    <a:masterClrMapping/>
  </p:clrMapOvr>
  <mc:AlternateContent xmlns:mc="http://schemas.openxmlformats.org/markup-compatibility/2006" xmlns:p14="http://schemas.microsoft.com/office/powerpoint/2010/main">
    <mc:Choice Requires="p14">
      <p:transition spd="slow" p14:dur="2000" advTm="22387"/>
    </mc:Choice>
    <mc:Fallback xmlns="">
      <p:transition spd="slow" advTm="2238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a:xfrm>
            <a:off x="838201" y="1825625"/>
            <a:ext cx="6447816" cy="4351338"/>
          </a:xfrm>
        </p:spPr>
        <p:txBody>
          <a:bodyPr>
            <a:normAutofit fontScale="92500" lnSpcReduction="20000"/>
          </a:bodyPr>
          <a:lstStyle/>
          <a:p>
            <a:r>
              <a:rPr lang="en-US" dirty="0">
                <a:solidFill>
                  <a:srgbClr val="0070C0"/>
                </a:solidFill>
              </a:rPr>
              <a:t>coordinated </a:t>
            </a:r>
            <a:r>
              <a:rPr lang="en-US" dirty="0"/>
              <a:t>activity of the pharynx and esophagus ensures the movement of food from the oral cavity to the lower parts of the digestive tract, preventing the contents from entering the airways</a:t>
            </a:r>
          </a:p>
          <a:p>
            <a:r>
              <a:rPr lang="en-US" dirty="0"/>
              <a:t>the act of swallowing begins with the </a:t>
            </a:r>
            <a:r>
              <a:rPr lang="en-US" dirty="0">
                <a:solidFill>
                  <a:srgbClr val="0070C0"/>
                </a:solidFill>
              </a:rPr>
              <a:t>voluntary phase</a:t>
            </a:r>
          </a:p>
          <a:p>
            <a:r>
              <a:rPr lang="en-US" dirty="0"/>
              <a:t>by raising the tongue towards the hard palate with the nasopharynx closed, the bite is pushed towards the pharynx, which activates the oropharyngeal sensory receptors, which starts the </a:t>
            </a:r>
            <a:r>
              <a:rPr lang="en-US" dirty="0">
                <a:solidFill>
                  <a:srgbClr val="0070C0"/>
                </a:solidFill>
              </a:rPr>
              <a:t>reflex phase of swallowing</a:t>
            </a:r>
          </a:p>
        </p:txBody>
      </p:sp>
      <p:grpSp>
        <p:nvGrpSpPr>
          <p:cNvPr id="6" name="Group 5"/>
          <p:cNvGrpSpPr/>
          <p:nvPr/>
        </p:nvGrpSpPr>
        <p:grpSpPr>
          <a:xfrm>
            <a:off x="7286017" y="2266545"/>
            <a:ext cx="4738206" cy="2665241"/>
            <a:chOff x="7453794" y="2247090"/>
            <a:chExt cx="4738206" cy="2665241"/>
          </a:xfrm>
        </p:grpSpPr>
        <p:pic>
          <p:nvPicPr>
            <p:cNvPr id="12290" name="Picture 2" descr="Disfagija (poteškoća pri gutanju): uzroci, dijagnoza i liječenje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3794" y="2247090"/>
              <a:ext cx="4738206" cy="26652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80871" y="2422187"/>
              <a:ext cx="1284051" cy="369332"/>
            </a:xfrm>
            <a:prstGeom prst="rect">
              <a:avLst/>
            </a:prstGeom>
            <a:solidFill>
              <a:schemeClr val="bg1"/>
            </a:solidFill>
          </p:spPr>
          <p:txBody>
            <a:bodyPr wrap="square" rtlCol="0">
              <a:spAutoFit/>
            </a:bodyPr>
            <a:lstStyle/>
            <a:p>
              <a:endParaRPr lang="en-US" dirty="0"/>
            </a:p>
          </p:txBody>
        </p:sp>
      </p:grpSp>
      <p:sp>
        <p:nvSpPr>
          <p:cNvPr id="4" name="Slide Number Placeholder 3"/>
          <p:cNvSpPr>
            <a:spLocks noGrp="1"/>
          </p:cNvSpPr>
          <p:nvPr>
            <p:ph type="sldNum" sz="quarter" idx="12"/>
          </p:nvPr>
        </p:nvSpPr>
        <p:spPr/>
        <p:txBody>
          <a:bodyPr/>
          <a:lstStyle/>
          <a:p>
            <a:fld id="{73EE0B45-C5B7-45BF-992F-5B9A112D8138}" type="slidenum">
              <a:rPr lang="en-US" smtClean="0"/>
              <a:t>7</a:t>
            </a:fld>
            <a:endParaRPr lang="en-US" dirty="0"/>
          </a:p>
        </p:txBody>
      </p:sp>
    </p:spTree>
    <p:extLst>
      <p:ext uri="{BB962C8B-B14F-4D97-AF65-F5344CB8AC3E}">
        <p14:creationId xmlns:p14="http://schemas.microsoft.com/office/powerpoint/2010/main" val="1260548546"/>
      </p:ext>
    </p:extLst>
  </p:cSld>
  <p:clrMapOvr>
    <a:masterClrMapping/>
  </p:clrMapOvr>
  <mc:AlternateContent xmlns:mc="http://schemas.openxmlformats.org/markup-compatibility/2006" xmlns:p14="http://schemas.microsoft.com/office/powerpoint/2010/main">
    <mc:Choice Requires="p14">
      <p:transition spd="slow" p14:dur="2000" advTm="33110"/>
    </mc:Choice>
    <mc:Fallback xmlns="">
      <p:transition spd="slow" advTm="3311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
              <a:t>Gastrin (Zollinger Ellison syndrome)</a:t>
            </a:r>
            <a:endParaRPr lang="en-US" dirty="0"/>
          </a:p>
        </p:txBody>
      </p:sp>
      <p:sp>
        <p:nvSpPr>
          <p:cNvPr id="3" name="Content Placeholder 2"/>
          <p:cNvSpPr>
            <a:spLocks noGrp="1"/>
          </p:cNvSpPr>
          <p:nvPr>
            <p:ph idx="1"/>
          </p:nvPr>
        </p:nvSpPr>
        <p:spPr>
          <a:xfrm>
            <a:off x="838200" y="1825625"/>
            <a:ext cx="10515600" cy="4351338"/>
          </a:xfrm>
        </p:spPr>
        <p:txBody>
          <a:bodyPr>
            <a:normAutofit/>
          </a:bodyPr>
          <a:lstStyle/>
          <a:p>
            <a:pPr marL="0" indent="0">
              <a:lnSpc>
                <a:spcPct val="100000"/>
              </a:lnSpc>
              <a:spcBef>
                <a:spcPts val="865"/>
              </a:spcBef>
              <a:buNone/>
            </a:pPr>
            <a:r>
              <a:rPr lang="en-US" dirty="0">
                <a:cs typeface="Times New Roman"/>
              </a:rPr>
              <a:t>History:</a:t>
            </a:r>
          </a:p>
          <a:p>
            <a:pPr marL="0" indent="0">
              <a:lnSpc>
                <a:spcPct val="100000"/>
              </a:lnSpc>
              <a:spcBef>
                <a:spcPts val="865"/>
              </a:spcBef>
              <a:buNone/>
            </a:pPr>
            <a:r>
              <a:rPr lang="en-US" dirty="0">
                <a:cs typeface="Times New Roman"/>
              </a:rPr>
              <a:t>In 1955, Zollinger and Ellison described a syndrome that included:</a:t>
            </a:r>
          </a:p>
          <a:p>
            <a:pPr>
              <a:lnSpc>
                <a:spcPct val="100000"/>
              </a:lnSpc>
              <a:spcBef>
                <a:spcPts val="865"/>
              </a:spcBef>
            </a:pPr>
            <a:r>
              <a:rPr lang="en-US" dirty="0">
                <a:solidFill>
                  <a:srgbClr val="0070C0"/>
                </a:solidFill>
                <a:cs typeface="Times New Roman"/>
              </a:rPr>
              <a:t>mucosal ulceration in the jejunum</a:t>
            </a:r>
          </a:p>
          <a:p>
            <a:pPr>
              <a:lnSpc>
                <a:spcPct val="100000"/>
              </a:lnSpc>
              <a:spcBef>
                <a:spcPts val="865"/>
              </a:spcBef>
            </a:pPr>
            <a:r>
              <a:rPr lang="en-US" dirty="0">
                <a:solidFill>
                  <a:srgbClr val="0070C0"/>
                </a:solidFill>
                <a:cs typeface="Times New Roman"/>
              </a:rPr>
              <a:t>hypersecretion of gastric acid</a:t>
            </a:r>
          </a:p>
          <a:p>
            <a:pPr>
              <a:lnSpc>
                <a:spcPct val="100000"/>
              </a:lnSpc>
              <a:spcBef>
                <a:spcPts val="865"/>
              </a:spcBef>
            </a:pPr>
            <a:r>
              <a:rPr lang="en-US" dirty="0">
                <a:solidFill>
                  <a:srgbClr val="0070C0"/>
                </a:solidFill>
                <a:cs typeface="Times New Roman"/>
              </a:rPr>
              <a:t>non-beta cell tumor of the pancreas</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70</a:t>
            </a:fld>
            <a:endParaRPr lang="en-US" dirty="0"/>
          </a:p>
        </p:txBody>
      </p:sp>
    </p:spTree>
    <p:extLst>
      <p:ext uri="{BB962C8B-B14F-4D97-AF65-F5344CB8AC3E}">
        <p14:creationId xmlns:p14="http://schemas.microsoft.com/office/powerpoint/2010/main" val="842849099"/>
      </p:ext>
    </p:extLst>
  </p:cSld>
  <p:clrMapOvr>
    <a:masterClrMapping/>
  </p:clrMapOvr>
  <mc:AlternateContent xmlns:mc="http://schemas.openxmlformats.org/markup-compatibility/2006" xmlns:p14="http://schemas.microsoft.com/office/powerpoint/2010/main">
    <mc:Choice Requires="p14">
      <p:transition spd="slow" p14:dur="2000" advTm="15706"/>
    </mc:Choice>
    <mc:Fallback xmlns="">
      <p:transition spd="slow" advTm="15706"/>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Inflammatory bowel diseases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Chronic inflammatory processes of unknown etiology affecting the digestive tract:</a:t>
            </a:r>
          </a:p>
          <a:p>
            <a:r>
              <a:rPr lang="en-US" dirty="0"/>
              <a:t>ulcerative colitis (Colitis </a:t>
            </a:r>
            <a:r>
              <a:rPr lang="en-US" dirty="0" err="1"/>
              <a:t>ulcerosa</a:t>
            </a:r>
            <a:r>
              <a:rPr lang="en-US" dirty="0"/>
              <a:t>)</a:t>
            </a:r>
          </a:p>
          <a:p>
            <a:r>
              <a:rPr lang="en-US" dirty="0"/>
              <a:t>regional enteritis (Morbus Crohn)</a:t>
            </a:r>
          </a:p>
          <a:p>
            <a:pPr marL="0" indent="0">
              <a:buNone/>
            </a:pPr>
            <a:r>
              <a:rPr lang="en-US" dirty="0"/>
              <a:t>Etiology:</a:t>
            </a:r>
          </a:p>
          <a:p>
            <a:r>
              <a:rPr lang="en-US" dirty="0"/>
              <a:t>genetic basis</a:t>
            </a:r>
          </a:p>
          <a:p>
            <a:r>
              <a:rPr lang="en-US" dirty="0"/>
              <a:t>disorders of the mucosal immune system</a:t>
            </a:r>
          </a:p>
          <a:p>
            <a:pPr marL="0" indent="0">
              <a:buNone/>
            </a:pPr>
            <a:r>
              <a:rPr lang="en-US" dirty="0"/>
              <a:t>           - loss of immune tolerance</a:t>
            </a:r>
          </a:p>
          <a:p>
            <a:pPr marL="0" indent="0">
              <a:buNone/>
            </a:pPr>
            <a:r>
              <a:rPr lang="en-US" dirty="0"/>
              <a:t>           - initiation of the autoimmune process</a:t>
            </a:r>
          </a:p>
        </p:txBody>
      </p:sp>
      <p:pic>
        <p:nvPicPr>
          <p:cNvPr id="20482" name="Picture 2" descr="crohns and ulcerative colitis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048" y="2462635"/>
            <a:ext cx="4445607" cy="401494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71</a:t>
            </a:fld>
            <a:endParaRPr lang="en-US" dirty="0"/>
          </a:p>
        </p:txBody>
      </p:sp>
    </p:spTree>
    <p:extLst>
      <p:ext uri="{BB962C8B-B14F-4D97-AF65-F5344CB8AC3E}">
        <p14:creationId xmlns:p14="http://schemas.microsoft.com/office/powerpoint/2010/main" val="1231963498"/>
      </p:ext>
    </p:extLst>
  </p:cSld>
  <p:clrMapOvr>
    <a:masterClrMapping/>
  </p:clrMapOvr>
  <mc:AlternateContent xmlns:mc="http://schemas.openxmlformats.org/markup-compatibility/2006" xmlns:p14="http://schemas.microsoft.com/office/powerpoint/2010/main">
    <mc:Choice Requires="p14">
      <p:transition spd="slow" p14:dur="2000" advTm="58874"/>
    </mc:Choice>
    <mc:Fallback xmlns="">
      <p:transition spd="slow" advTm="58874"/>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Inflammatory bowel diseases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72</a:t>
            </a:fld>
            <a:endParaRPr lang="en-US" dirty="0"/>
          </a:p>
        </p:txBody>
      </p:sp>
      <p:pic>
        <p:nvPicPr>
          <p:cNvPr id="1026" name="Picture 2" descr="The interplay of factors causing inflammatory bowel disease (IBD).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6489" y="1960335"/>
            <a:ext cx="5103366" cy="4761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9114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Ulcerative colitis</a:t>
            </a:r>
            <a:endParaRPr lang="en-US" dirty="0"/>
          </a:p>
        </p:txBody>
      </p:sp>
      <p:sp>
        <p:nvSpPr>
          <p:cNvPr id="3" name="Content Placeholder 2"/>
          <p:cNvSpPr>
            <a:spLocks noGrp="1"/>
          </p:cNvSpPr>
          <p:nvPr>
            <p:ph idx="1"/>
          </p:nvPr>
        </p:nvSpPr>
        <p:spPr>
          <a:xfrm>
            <a:off x="838200" y="1825625"/>
            <a:ext cx="6826857" cy="4351338"/>
          </a:xfrm>
        </p:spPr>
        <p:txBody>
          <a:bodyPr>
            <a:normAutofit/>
          </a:bodyPr>
          <a:lstStyle/>
          <a:p>
            <a:r>
              <a:rPr lang="en-US" dirty="0"/>
              <a:t>is a disease that affects young and middle-aged people (both sexes equally)</a:t>
            </a:r>
          </a:p>
          <a:p>
            <a:r>
              <a:rPr lang="en-US" dirty="0"/>
              <a:t>characterized by:</a:t>
            </a:r>
          </a:p>
          <a:p>
            <a:pPr marL="0" indent="0">
              <a:buNone/>
            </a:pPr>
            <a:r>
              <a:rPr lang="en-US" dirty="0"/>
              <a:t>         - frequent bloody mucopurulent stools</a:t>
            </a:r>
          </a:p>
          <a:p>
            <a:pPr marL="0" indent="0">
              <a:buNone/>
            </a:pPr>
            <a:r>
              <a:rPr lang="en-US" dirty="0"/>
              <a:t>         - cramps</a:t>
            </a:r>
          </a:p>
          <a:p>
            <a:pPr marL="0" indent="0">
              <a:buNone/>
            </a:pPr>
            <a:r>
              <a:rPr lang="en-US" dirty="0"/>
              <a:t>         - abdominal pain</a:t>
            </a:r>
          </a:p>
          <a:p>
            <a:pPr marL="0" indent="0">
              <a:buNone/>
            </a:pPr>
            <a:r>
              <a:rPr lang="en-US" dirty="0"/>
              <a:t>        - frequent relapses</a:t>
            </a:r>
          </a:p>
          <a:p>
            <a:r>
              <a:rPr lang="en-US" dirty="0"/>
              <a:t>affects the rectal and sigmoid part of the intestine</a:t>
            </a:r>
          </a:p>
        </p:txBody>
      </p:sp>
      <p:sp>
        <p:nvSpPr>
          <p:cNvPr id="4" name="Slide Number Placeholder 3"/>
          <p:cNvSpPr>
            <a:spLocks noGrp="1"/>
          </p:cNvSpPr>
          <p:nvPr>
            <p:ph type="sldNum" sz="quarter" idx="12"/>
          </p:nvPr>
        </p:nvSpPr>
        <p:spPr/>
        <p:txBody>
          <a:bodyPr/>
          <a:lstStyle/>
          <a:p>
            <a:fld id="{73EE0B45-C5B7-45BF-992F-5B9A112D8138}" type="slidenum">
              <a:rPr lang="en-US" smtClean="0"/>
              <a:t>73</a:t>
            </a:fld>
            <a:endParaRPr lang="en-US" dirty="0"/>
          </a:p>
        </p:txBody>
      </p:sp>
      <p:pic>
        <p:nvPicPr>
          <p:cNvPr id="5" name="Picture 2" descr="Figure thumbnail g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634" y="1905138"/>
            <a:ext cx="5161775" cy="368462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451874" y="5744865"/>
            <a:ext cx="3740126" cy="276999"/>
          </a:xfrm>
          <a:prstGeom prst="rect">
            <a:avLst/>
          </a:prstGeom>
        </p:spPr>
        <p:txBody>
          <a:bodyPr wrap="none">
            <a:spAutoFit/>
          </a:bodyPr>
          <a:lstStyle/>
          <a:p>
            <a:r>
              <a:rPr lang="en-US" sz="1200" dirty="0" err="1">
                <a:latin typeface="Source Sans Pro"/>
              </a:rPr>
              <a:t>DOI:https</a:t>
            </a:r>
            <a:r>
              <a:rPr lang="en-US" sz="1200" dirty="0">
                <a:latin typeface="Source Sans Pro"/>
              </a:rPr>
              <a:t>://doi.org/10.1016/S0140-6736(12)60150-0</a:t>
            </a:r>
            <a:endParaRPr lang="en-US" sz="1200" dirty="0"/>
          </a:p>
        </p:txBody>
      </p:sp>
    </p:spTree>
    <p:extLst>
      <p:ext uri="{BB962C8B-B14F-4D97-AF65-F5344CB8AC3E}">
        <p14:creationId xmlns:p14="http://schemas.microsoft.com/office/powerpoint/2010/main" val="1699237112"/>
      </p:ext>
    </p:extLst>
  </p:cSld>
  <p:clrMapOvr>
    <a:masterClrMapping/>
  </p:clrMapOvr>
  <mc:AlternateContent xmlns:mc="http://schemas.openxmlformats.org/markup-compatibility/2006" xmlns:p14="http://schemas.microsoft.com/office/powerpoint/2010/main">
    <mc:Choice Requires="p14">
      <p:transition spd="slow" p14:dur="2000" advTm="27065"/>
    </mc:Choice>
    <mc:Fallback xmlns="">
      <p:transition spd="slow" advTm="27065"/>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Ulcerative colitis</a:t>
            </a:r>
            <a:endParaRPr lang="en-US" dirty="0"/>
          </a:p>
        </p:txBody>
      </p:sp>
      <p:sp>
        <p:nvSpPr>
          <p:cNvPr id="3" name="Content Placeholder 2"/>
          <p:cNvSpPr>
            <a:spLocks noGrp="1"/>
          </p:cNvSpPr>
          <p:nvPr>
            <p:ph idx="1"/>
          </p:nvPr>
        </p:nvSpPr>
        <p:spPr>
          <a:xfrm>
            <a:off x="838200" y="1825625"/>
            <a:ext cx="6690360" cy="4351338"/>
          </a:xfrm>
        </p:spPr>
        <p:txBody>
          <a:bodyPr>
            <a:normAutofit fontScale="92500" lnSpcReduction="10000"/>
          </a:bodyPr>
          <a:lstStyle/>
          <a:p>
            <a:r>
              <a:rPr lang="en-US" dirty="0"/>
              <a:t>primarily affects the epithelium (hyperemic mucosa, abscesses, fistulas)</a:t>
            </a:r>
          </a:p>
          <a:p>
            <a:r>
              <a:rPr lang="en-US" dirty="0"/>
              <a:t>in severe forms with a large number of stools:</a:t>
            </a:r>
          </a:p>
          <a:p>
            <a:pPr marL="0" indent="0">
              <a:buNone/>
            </a:pPr>
            <a:r>
              <a:rPr lang="en-US" dirty="0"/>
              <a:t>       - weight loss</a:t>
            </a:r>
          </a:p>
          <a:p>
            <a:pPr marL="0" indent="0">
              <a:buNone/>
            </a:pPr>
            <a:r>
              <a:rPr lang="en-US" dirty="0"/>
              <a:t>       - dehydration</a:t>
            </a:r>
          </a:p>
          <a:p>
            <a:pPr marL="0" indent="0">
              <a:buNone/>
            </a:pPr>
            <a:r>
              <a:rPr lang="en-US" dirty="0"/>
              <a:t>       - hyponatremia</a:t>
            </a:r>
          </a:p>
          <a:p>
            <a:pPr marL="0" indent="0">
              <a:buNone/>
            </a:pPr>
            <a:r>
              <a:rPr lang="en-US" dirty="0"/>
              <a:t>       - hypokalemia (paralytic ileus)</a:t>
            </a:r>
          </a:p>
          <a:p>
            <a:pPr marL="0" indent="0">
              <a:buNone/>
            </a:pPr>
            <a:r>
              <a:rPr lang="en-US" dirty="0"/>
              <a:t>       - anemia</a:t>
            </a:r>
          </a:p>
          <a:p>
            <a:pPr marL="0" indent="0">
              <a:buNone/>
            </a:pPr>
            <a:r>
              <a:rPr lang="en-US" dirty="0"/>
              <a:t>       - hypoalbuminemia</a:t>
            </a:r>
          </a:p>
          <a:p>
            <a:pPr marL="0" indent="0">
              <a:buNone/>
            </a:pPr>
            <a:r>
              <a:rPr lang="en-US" dirty="0"/>
              <a:t>       - formation of edema</a:t>
            </a:r>
          </a:p>
        </p:txBody>
      </p:sp>
      <p:sp>
        <p:nvSpPr>
          <p:cNvPr id="4" name="Slide Number Placeholder 3"/>
          <p:cNvSpPr>
            <a:spLocks noGrp="1"/>
          </p:cNvSpPr>
          <p:nvPr>
            <p:ph type="sldNum" sz="quarter" idx="12"/>
          </p:nvPr>
        </p:nvSpPr>
        <p:spPr/>
        <p:txBody>
          <a:bodyPr/>
          <a:lstStyle/>
          <a:p>
            <a:fld id="{73EE0B45-C5B7-45BF-992F-5B9A112D8138}" type="slidenum">
              <a:rPr lang="en-US" smtClean="0"/>
              <a:t>74</a:t>
            </a:fld>
            <a:endParaRPr lang="en-US" dirty="0"/>
          </a:p>
        </p:txBody>
      </p:sp>
      <p:pic>
        <p:nvPicPr>
          <p:cNvPr id="3076" name="Picture 4" descr="Ulcerative Colitis: Causes, Symptoms and Natural Support Strategies |  Colitis, Ulcerative colitis, Ulc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8560" y="1690688"/>
            <a:ext cx="4267200" cy="4504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342637"/>
      </p:ext>
    </p:extLst>
  </p:cSld>
  <p:clrMapOvr>
    <a:masterClrMapping/>
  </p:clrMapOvr>
  <mc:AlternateContent xmlns:mc="http://schemas.openxmlformats.org/markup-compatibility/2006" xmlns:p14="http://schemas.microsoft.com/office/powerpoint/2010/main">
    <mc:Choice Requires="p14">
      <p:transition spd="slow" p14:dur="2000" advTm="24850"/>
    </mc:Choice>
    <mc:Fallback xmlns="">
      <p:transition spd="slow" advTm="2485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Regional enteritis</a:t>
            </a:r>
            <a:endParaRPr lang="en-US" dirty="0"/>
          </a:p>
        </p:txBody>
      </p:sp>
      <p:sp>
        <p:nvSpPr>
          <p:cNvPr id="3" name="Content Placeholder 2"/>
          <p:cNvSpPr>
            <a:spLocks noGrp="1"/>
          </p:cNvSpPr>
          <p:nvPr>
            <p:ph idx="1"/>
          </p:nvPr>
        </p:nvSpPr>
        <p:spPr>
          <a:xfrm>
            <a:off x="838200" y="1825625"/>
            <a:ext cx="6992389" cy="4351338"/>
          </a:xfrm>
        </p:spPr>
        <p:txBody>
          <a:bodyPr>
            <a:normAutofit fontScale="85000" lnSpcReduction="20000"/>
          </a:bodyPr>
          <a:lstStyle/>
          <a:p>
            <a:r>
              <a:rPr lang="en-US" dirty="0"/>
              <a:t>is a chronic granulomatous disease of a segmental nature (any segment, most often the terminal ileum)</a:t>
            </a:r>
          </a:p>
          <a:p>
            <a:r>
              <a:rPr lang="en-US" dirty="0"/>
              <a:t>chronic inflammatory process involves:</a:t>
            </a:r>
          </a:p>
          <a:p>
            <a:pPr marL="0" indent="0">
              <a:buNone/>
            </a:pPr>
            <a:r>
              <a:rPr lang="en-US" dirty="0"/>
              <a:t>        - all layers of the intestinal wall</a:t>
            </a:r>
          </a:p>
          <a:p>
            <a:pPr marL="0" indent="0">
              <a:buNone/>
            </a:pPr>
            <a:r>
              <a:rPr lang="en-US" dirty="0"/>
              <a:t>        - mesentery</a:t>
            </a:r>
          </a:p>
          <a:p>
            <a:pPr marL="0" indent="0">
              <a:buNone/>
            </a:pPr>
            <a:r>
              <a:rPr lang="en-US" dirty="0"/>
              <a:t>        - regional lymph nodes</a:t>
            </a:r>
          </a:p>
          <a:p>
            <a:r>
              <a:rPr lang="en-US" dirty="0"/>
              <a:t>stenoses occur due to the thickening of the intestinal wall</a:t>
            </a:r>
          </a:p>
          <a:p>
            <a:r>
              <a:rPr lang="en-US" dirty="0"/>
              <a:t>abdominal pain and diarrhea (most often without blood) are present</a:t>
            </a:r>
          </a:p>
          <a:p>
            <a:r>
              <a:rPr lang="en-US" dirty="0"/>
              <a:t>there is a syndrome of poor absorption (shortening of the intestine and reduction of the absorptive surface)</a:t>
            </a:r>
          </a:p>
        </p:txBody>
      </p:sp>
      <p:sp>
        <p:nvSpPr>
          <p:cNvPr id="4" name="Slide Number Placeholder 3"/>
          <p:cNvSpPr>
            <a:spLocks noGrp="1"/>
          </p:cNvSpPr>
          <p:nvPr>
            <p:ph type="sldNum" sz="quarter" idx="12"/>
          </p:nvPr>
        </p:nvSpPr>
        <p:spPr/>
        <p:txBody>
          <a:bodyPr/>
          <a:lstStyle/>
          <a:p>
            <a:fld id="{73EE0B45-C5B7-45BF-992F-5B9A112D8138}" type="slidenum">
              <a:rPr lang="en-US" smtClean="0"/>
              <a:t>75</a:t>
            </a:fld>
            <a:endParaRPr lang="en-US" dirty="0"/>
          </a:p>
        </p:txBody>
      </p:sp>
      <p:pic>
        <p:nvPicPr>
          <p:cNvPr id="2050" name="Picture 2" descr="CROHN&amp;#39;S DISEASE - Symptoms, Causes, Risk Factors, Crohn&amp;#39;s Disease Diet and  Supplements for Crohn&amp;#39;s Disease Treatment - Ecosh Lif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470" y="1690688"/>
            <a:ext cx="3541508" cy="4364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611009"/>
      </p:ext>
    </p:extLst>
  </p:cSld>
  <p:clrMapOvr>
    <a:masterClrMapping/>
  </p:clrMapOvr>
  <mc:AlternateContent xmlns:mc="http://schemas.openxmlformats.org/markup-compatibility/2006" xmlns:p14="http://schemas.microsoft.com/office/powerpoint/2010/main">
    <mc:Choice Requires="p14">
      <p:transition spd="slow" p14:dur="2000" advTm="25736"/>
    </mc:Choice>
    <mc:Fallback xmlns="">
      <p:transition spd="slow" advTm="25736"/>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Etiopathogenesis diarrhea</a:t>
            </a:r>
            <a:endParaRPr lang="en-US" dirty="0"/>
          </a:p>
        </p:txBody>
      </p:sp>
      <p:sp>
        <p:nvSpPr>
          <p:cNvPr id="3" name="Content Placeholder 2"/>
          <p:cNvSpPr>
            <a:spLocks noGrp="1"/>
          </p:cNvSpPr>
          <p:nvPr>
            <p:ph idx="1"/>
          </p:nvPr>
        </p:nvSpPr>
        <p:spPr>
          <a:xfrm>
            <a:off x="838200" y="1825625"/>
            <a:ext cx="10515600" cy="4351338"/>
          </a:xfrm>
        </p:spPr>
        <p:txBody>
          <a:bodyPr/>
          <a:lstStyle/>
          <a:p>
            <a:pPr marL="469265" marR="5080" indent="-457200">
              <a:lnSpc>
                <a:spcPct val="100000"/>
              </a:lnSpc>
              <a:spcBef>
                <a:spcPts val="95"/>
              </a:spcBef>
              <a:buSzPct val="100000"/>
              <a:tabLst>
                <a:tab pos="356235" algn="l"/>
              </a:tabLst>
            </a:pPr>
            <a:r>
              <a:rPr lang="en-US" spc="-10" dirty="0">
                <a:cs typeface="Times New Roman"/>
              </a:rPr>
              <a:t>normally formed stool: 60-80% water and weighs 180-200 grams</a:t>
            </a:r>
          </a:p>
          <a:p>
            <a:pPr marL="469265" marR="5080" indent="-457200">
              <a:lnSpc>
                <a:spcPct val="100000"/>
              </a:lnSpc>
              <a:spcBef>
                <a:spcPts val="95"/>
              </a:spcBef>
              <a:buSzPct val="100000"/>
              <a:tabLst>
                <a:tab pos="356235" algn="l"/>
              </a:tabLst>
            </a:pPr>
            <a:r>
              <a:rPr lang="en-US" spc="-10" dirty="0">
                <a:cs typeface="Times New Roman"/>
              </a:rPr>
              <a:t>normal rhythm of emptying: one stool per day to 3 stools per week</a:t>
            </a:r>
          </a:p>
          <a:p>
            <a:pPr marL="469265" marR="5080" indent="-457200">
              <a:lnSpc>
                <a:spcPct val="100000"/>
              </a:lnSpc>
              <a:spcBef>
                <a:spcPts val="95"/>
              </a:spcBef>
              <a:buSzPct val="100000"/>
              <a:tabLst>
                <a:tab pos="356235" algn="l"/>
              </a:tabLst>
            </a:pPr>
            <a:r>
              <a:rPr lang="en-US" spc="-10" dirty="0">
                <a:cs typeface="Times New Roman"/>
              </a:rPr>
              <a:t>when emptying is more frequent or the stool contains more liquid - </a:t>
            </a:r>
            <a:r>
              <a:rPr lang="en-US" b="1" spc="-10" dirty="0">
                <a:solidFill>
                  <a:srgbClr val="C00000"/>
                </a:solidFill>
                <a:cs typeface="Times New Roman"/>
              </a:rPr>
              <a:t>diarrhea</a:t>
            </a:r>
            <a:endParaRPr lang="ru-RU" b="1" dirty="0">
              <a:solidFill>
                <a:srgbClr val="C00000"/>
              </a:solidFill>
              <a:cs typeface="Times New Roman"/>
            </a:endParaRPr>
          </a:p>
          <a:p>
            <a:pPr>
              <a:buSzPct val="100000"/>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76</a:t>
            </a:fld>
            <a:endParaRPr lang="en-US" dirty="0"/>
          </a:p>
        </p:txBody>
      </p:sp>
    </p:spTree>
    <p:extLst>
      <p:ext uri="{BB962C8B-B14F-4D97-AF65-F5344CB8AC3E}">
        <p14:creationId xmlns:p14="http://schemas.microsoft.com/office/powerpoint/2010/main" val="4246965679"/>
      </p:ext>
    </p:extLst>
  </p:cSld>
  <p:clrMapOvr>
    <a:masterClrMapping/>
  </p:clrMapOvr>
  <mc:AlternateContent xmlns:mc="http://schemas.openxmlformats.org/markup-compatibility/2006" xmlns:p14="http://schemas.microsoft.com/office/powerpoint/2010/main">
    <mc:Choice Requires="p14">
      <p:transition spd="slow" p14:dur="2000" advTm="20334"/>
    </mc:Choice>
    <mc:Fallback xmlns="">
      <p:transition spd="slow" advTm="20334"/>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Etiopathogenesis diarrhea</a:t>
            </a:r>
            <a:endParaRPr lang="en-US" dirty="0"/>
          </a:p>
        </p:txBody>
      </p:sp>
      <p:sp>
        <p:nvSpPr>
          <p:cNvPr id="3" name="Content Placeholder 2"/>
          <p:cNvSpPr>
            <a:spLocks noGrp="1"/>
          </p:cNvSpPr>
          <p:nvPr>
            <p:ph idx="1"/>
          </p:nvPr>
        </p:nvSpPr>
        <p:spPr/>
        <p:txBody>
          <a:bodyPr>
            <a:noAutofit/>
          </a:bodyPr>
          <a:lstStyle/>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osmotic: </a:t>
            </a:r>
            <a:r>
              <a:rPr lang="en-US" sz="2600" dirty="0">
                <a:cs typeface="Times New Roman"/>
              </a:rPr>
              <a:t>the effect of strong osmotic forces, such as in the presence of undigested or unabsorbed food in pancreatic insufficiency or bile duct obstruction, the use of Lactulose and antacids in therapy</a:t>
            </a:r>
          </a:p>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secretory: </a:t>
            </a:r>
            <a:r>
              <a:rPr lang="en-US" sz="2600" dirty="0">
                <a:cs typeface="Times New Roman"/>
              </a:rPr>
              <a:t>characterized by abundant stools with a high content of water and electrolytes (isotonic with plasma), and occurs in infectious diseases, tumors and excessive use of laxatives</a:t>
            </a:r>
          </a:p>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motor: </a:t>
            </a:r>
            <a:r>
              <a:rPr lang="en-US" sz="2600" dirty="0">
                <a:cs typeface="Times New Roman"/>
              </a:rPr>
              <a:t>(motility disorder - accelerated peristalsis)</a:t>
            </a:r>
            <a:endParaRPr lang="en-US" sz="2600" dirty="0"/>
          </a:p>
        </p:txBody>
      </p:sp>
      <p:sp>
        <p:nvSpPr>
          <p:cNvPr id="4" name="Slide Number Placeholder 3"/>
          <p:cNvSpPr>
            <a:spLocks noGrp="1"/>
          </p:cNvSpPr>
          <p:nvPr>
            <p:ph type="sldNum" sz="quarter" idx="12"/>
          </p:nvPr>
        </p:nvSpPr>
        <p:spPr/>
        <p:txBody>
          <a:bodyPr/>
          <a:lstStyle/>
          <a:p>
            <a:fld id="{73EE0B45-C5B7-45BF-992F-5B9A112D8138}" type="slidenum">
              <a:rPr lang="en-US" smtClean="0"/>
              <a:t>77</a:t>
            </a:fld>
            <a:endParaRPr lang="en-US" dirty="0"/>
          </a:p>
        </p:txBody>
      </p:sp>
    </p:spTree>
    <p:extLst>
      <p:ext uri="{BB962C8B-B14F-4D97-AF65-F5344CB8AC3E}">
        <p14:creationId xmlns:p14="http://schemas.microsoft.com/office/powerpoint/2010/main" val="1450971899"/>
      </p:ext>
    </p:extLst>
  </p:cSld>
  <p:clrMapOvr>
    <a:masterClrMapping/>
  </p:clrMapOvr>
  <mc:AlternateContent xmlns:mc="http://schemas.openxmlformats.org/markup-compatibility/2006" xmlns:p14="http://schemas.microsoft.com/office/powerpoint/2010/main">
    <mc:Choice Requires="p14">
      <p:transition spd="slow" p14:dur="2000" advTm="24455"/>
    </mc:Choice>
    <mc:Fallback xmlns="">
      <p:transition spd="slow" advTm="2445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Osmotic diarrhea</a:t>
            </a:r>
            <a:endParaRPr lang="en-US" dirty="0"/>
          </a:p>
        </p:txBody>
      </p:sp>
      <p:sp>
        <p:nvSpPr>
          <p:cNvPr id="3" name="Content Placeholder 2"/>
          <p:cNvSpPr>
            <a:spLocks noGrp="1"/>
          </p:cNvSpPr>
          <p:nvPr>
            <p:ph idx="1"/>
          </p:nvPr>
        </p:nvSpPr>
        <p:spPr/>
        <p:txBody>
          <a:bodyPr>
            <a:normAutofit fontScale="92500" lnSpcReduction="20000"/>
          </a:bodyPr>
          <a:lstStyle/>
          <a:p>
            <a:pPr marL="469265" marR="1282065" indent="-457200">
              <a:lnSpc>
                <a:spcPct val="100000"/>
              </a:lnSpc>
              <a:spcBef>
                <a:spcPts val="95"/>
              </a:spcBef>
              <a:buSzPct val="89285"/>
              <a:tabLst>
                <a:tab pos="356235" algn="l"/>
              </a:tabLst>
            </a:pPr>
            <a:r>
              <a:rPr lang="en-US" spc="-15" dirty="0">
                <a:cs typeface="Times New Roman"/>
              </a:rPr>
              <a:t>increase in the concentration of osmotically active substances in the intestinal lumen (undigested or unabsorbed food)</a:t>
            </a:r>
          </a:p>
          <a:p>
            <a:pPr marL="12065" marR="1282065" indent="0">
              <a:lnSpc>
                <a:spcPct val="100000"/>
              </a:lnSpc>
              <a:spcBef>
                <a:spcPts val="95"/>
              </a:spcBef>
              <a:buSzPct val="89285"/>
              <a:buNone/>
              <a:tabLst>
                <a:tab pos="356235" algn="l"/>
              </a:tabLst>
            </a:pPr>
            <a:r>
              <a:rPr lang="en-US" spc="-15" dirty="0">
                <a:cs typeface="Times New Roman"/>
              </a:rPr>
              <a:t>           - </a:t>
            </a:r>
            <a:r>
              <a:rPr lang="en-US" spc="-15" dirty="0">
                <a:solidFill>
                  <a:srgbClr val="0070C0"/>
                </a:solidFill>
                <a:cs typeface="Times New Roman"/>
              </a:rPr>
              <a:t>steatorrhea</a:t>
            </a:r>
          </a:p>
          <a:p>
            <a:pPr marL="12065" marR="1282065" indent="0">
              <a:lnSpc>
                <a:spcPct val="100000"/>
              </a:lnSpc>
              <a:spcBef>
                <a:spcPts val="95"/>
              </a:spcBef>
              <a:buSzPct val="89285"/>
              <a:buNone/>
              <a:tabLst>
                <a:tab pos="356235" algn="l"/>
              </a:tabLst>
            </a:pPr>
            <a:r>
              <a:rPr lang="en-US" spc="-15" dirty="0">
                <a:solidFill>
                  <a:srgbClr val="0070C0"/>
                </a:solidFill>
                <a:cs typeface="Times New Roman"/>
              </a:rPr>
              <a:t>           - </a:t>
            </a:r>
            <a:r>
              <a:rPr lang="en-US" spc="-15" dirty="0" err="1">
                <a:solidFill>
                  <a:srgbClr val="0070C0"/>
                </a:solidFill>
                <a:cs typeface="Times New Roman"/>
              </a:rPr>
              <a:t>amylorrhoea</a:t>
            </a:r>
            <a:endParaRPr lang="en-US" spc="-15" dirty="0">
              <a:solidFill>
                <a:srgbClr val="0070C0"/>
              </a:solidFill>
              <a:cs typeface="Times New Roman"/>
            </a:endParaRPr>
          </a:p>
          <a:p>
            <a:pPr marL="12065" marR="1282065" indent="0">
              <a:lnSpc>
                <a:spcPct val="100000"/>
              </a:lnSpc>
              <a:spcBef>
                <a:spcPts val="95"/>
              </a:spcBef>
              <a:buSzPct val="89285"/>
              <a:buNone/>
              <a:tabLst>
                <a:tab pos="356235" algn="l"/>
              </a:tabLst>
            </a:pPr>
            <a:r>
              <a:rPr lang="en-US" spc="-15" dirty="0">
                <a:solidFill>
                  <a:srgbClr val="0070C0"/>
                </a:solidFill>
                <a:cs typeface="Times New Roman"/>
              </a:rPr>
              <a:t>           - creator</a:t>
            </a:r>
          </a:p>
          <a:p>
            <a:pPr marL="469265" marR="1282065" indent="-457200">
              <a:lnSpc>
                <a:spcPct val="100000"/>
              </a:lnSpc>
              <a:spcBef>
                <a:spcPts val="95"/>
              </a:spcBef>
              <a:buSzPct val="89285"/>
              <a:tabLst>
                <a:tab pos="356235" algn="l"/>
              </a:tabLst>
            </a:pPr>
            <a:r>
              <a:rPr lang="en-US" spc="-15" dirty="0">
                <a:cs typeface="Times New Roman"/>
              </a:rPr>
              <a:t>the osmotic gradient increases</a:t>
            </a:r>
          </a:p>
          <a:p>
            <a:pPr marL="469265" marR="1282065" indent="-457200">
              <a:lnSpc>
                <a:spcPct val="100000"/>
              </a:lnSpc>
              <a:spcBef>
                <a:spcPts val="95"/>
              </a:spcBef>
              <a:buSzPct val="89285"/>
              <a:tabLst>
                <a:tab pos="356235" algn="l"/>
              </a:tabLst>
            </a:pPr>
            <a:r>
              <a:rPr lang="en-US" spc="-15" dirty="0">
                <a:cs typeface="Times New Roman"/>
              </a:rPr>
              <a:t>water from the extracellular space passes into the intestinal lumen</a:t>
            </a:r>
          </a:p>
          <a:p>
            <a:pPr marL="469265" marR="1282065" indent="-457200">
              <a:lnSpc>
                <a:spcPct val="100000"/>
              </a:lnSpc>
              <a:spcBef>
                <a:spcPts val="95"/>
              </a:spcBef>
              <a:buSzPct val="89285"/>
              <a:tabLst>
                <a:tab pos="356235" algn="l"/>
              </a:tabLst>
            </a:pPr>
            <a:r>
              <a:rPr lang="en-US" spc="-15" dirty="0">
                <a:cs typeface="Times New Roman"/>
              </a:rPr>
              <a:t>stretching of the intestinal wall occurs</a:t>
            </a:r>
          </a:p>
          <a:p>
            <a:pPr marL="469265" marR="1282065" indent="-457200">
              <a:lnSpc>
                <a:spcPct val="100000"/>
              </a:lnSpc>
              <a:spcBef>
                <a:spcPts val="95"/>
              </a:spcBef>
              <a:buSzPct val="89285"/>
              <a:tabLst>
                <a:tab pos="356235" algn="l"/>
              </a:tabLst>
            </a:pPr>
            <a:r>
              <a:rPr lang="en-US" spc="-15" dirty="0">
                <a:cs typeface="Times New Roman"/>
              </a:rPr>
              <a:t>peristalsis and bowel emptying are accelerated</a:t>
            </a:r>
          </a:p>
          <a:p>
            <a:pPr marL="469265" marR="1282065" indent="-457200">
              <a:lnSpc>
                <a:spcPct val="100000"/>
              </a:lnSpc>
              <a:spcBef>
                <a:spcPts val="95"/>
              </a:spcBef>
              <a:buSzPct val="89285"/>
              <a:tabLst>
                <a:tab pos="356235" algn="l"/>
              </a:tabLst>
            </a:pPr>
            <a:r>
              <a:rPr lang="en-US" spc="-15" dirty="0">
                <a:cs typeface="Times New Roman"/>
              </a:rPr>
              <a:t>the cause for this mechanism of diarrhea is pancreatic insufficiency or obstruction of the bile ducts</a:t>
            </a:r>
            <a:endParaRPr lang="ru-RU" dirty="0">
              <a:solidFill>
                <a:srgbClr val="0070C0"/>
              </a:solidFill>
              <a:cs typeface="Times New Roman"/>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78</a:t>
            </a:fld>
            <a:endParaRPr lang="en-US" dirty="0"/>
          </a:p>
        </p:txBody>
      </p:sp>
    </p:spTree>
    <p:extLst>
      <p:ext uri="{BB962C8B-B14F-4D97-AF65-F5344CB8AC3E}">
        <p14:creationId xmlns:p14="http://schemas.microsoft.com/office/powerpoint/2010/main" val="104611464"/>
      </p:ext>
    </p:extLst>
  </p:cSld>
  <p:clrMapOvr>
    <a:masterClrMapping/>
  </p:clrMapOvr>
  <mc:AlternateContent xmlns:mc="http://schemas.openxmlformats.org/markup-compatibility/2006" xmlns:p14="http://schemas.microsoft.com/office/powerpoint/2010/main">
    <mc:Choice Requires="p14">
      <p:transition spd="slow" p14:dur="2000" advTm="33533"/>
    </mc:Choice>
    <mc:Fallback xmlns="">
      <p:transition spd="slow" advTm="33533"/>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0675"/>
            <a:ext cx="10515600" cy="1325563"/>
          </a:xfrm>
        </p:spPr>
        <p:txBody>
          <a:bodyPr/>
          <a:lstStyle/>
          <a:p>
            <a:r>
              <a:rPr lang="en-US"/>
              <a:t>Secretory diarrhea</a:t>
            </a:r>
            <a:endParaRPr lang="en-US" dirty="0"/>
          </a:p>
        </p:txBody>
      </p:sp>
      <p:sp>
        <p:nvSpPr>
          <p:cNvPr id="3" name="Content Placeholder 2"/>
          <p:cNvSpPr>
            <a:spLocks noGrp="1"/>
          </p:cNvSpPr>
          <p:nvPr>
            <p:ph idx="1"/>
          </p:nvPr>
        </p:nvSpPr>
        <p:spPr/>
        <p:txBody>
          <a:bodyPr>
            <a:noAutofit/>
          </a:bodyPr>
          <a:lstStyle/>
          <a:p>
            <a:pPr marL="12700" indent="0">
              <a:lnSpc>
                <a:spcPts val="2740"/>
              </a:lnSpc>
              <a:spcBef>
                <a:spcPts val="100"/>
              </a:spcBef>
              <a:buClr>
                <a:srgbClr val="B1B1B1"/>
              </a:buClr>
              <a:buSzPct val="89583"/>
              <a:buNone/>
              <a:tabLst>
                <a:tab pos="354965" algn="l"/>
                <a:tab pos="355600" algn="l"/>
              </a:tabLst>
            </a:pPr>
            <a:r>
              <a:rPr lang="en-US" spc="-10" dirty="0">
                <a:cs typeface="Times New Roman"/>
              </a:rPr>
              <a:t>Active and passive secretion in the small and large intestine increases</a:t>
            </a:r>
          </a:p>
          <a:p>
            <a:pPr marL="469900" indent="-457200">
              <a:lnSpc>
                <a:spcPts val="2740"/>
              </a:lnSpc>
              <a:spcBef>
                <a:spcPts val="100"/>
              </a:spcBef>
              <a:buClr>
                <a:srgbClr val="B1B1B1"/>
              </a:buClr>
              <a:buSzPct val="89583"/>
              <a:tabLst>
                <a:tab pos="354965" algn="l"/>
                <a:tab pos="355600" algn="l"/>
              </a:tabLst>
            </a:pPr>
            <a:r>
              <a:rPr lang="en-US" spc="-10" dirty="0">
                <a:solidFill>
                  <a:srgbClr val="0070C0"/>
                </a:solidFill>
                <a:cs typeface="Times New Roman"/>
              </a:rPr>
              <a:t>active increase in secretion:</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bacterial colonization (vibrio cholera, Escherichia coli, salmonella typhimurium...)</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tumors that secrete gastrointestinal hormones (gastrin, VIP and medullary Ca of the thyroid gland)</a:t>
            </a:r>
          </a:p>
          <a:p>
            <a:pPr marL="469900" indent="-457200">
              <a:lnSpc>
                <a:spcPts val="2740"/>
              </a:lnSpc>
              <a:spcBef>
                <a:spcPts val="100"/>
              </a:spcBef>
              <a:buClr>
                <a:srgbClr val="B1B1B1"/>
              </a:buClr>
              <a:buSzPct val="89583"/>
              <a:tabLst>
                <a:tab pos="354965" algn="l"/>
                <a:tab pos="355600" algn="l"/>
              </a:tabLst>
            </a:pPr>
            <a:r>
              <a:rPr lang="en-US" spc="-10" dirty="0">
                <a:solidFill>
                  <a:srgbClr val="0070C0"/>
                </a:solidFill>
                <a:cs typeface="Times New Roman"/>
              </a:rPr>
              <a:t>passive secretion:</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intestinal wall damage</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hydrostatic and colloid osmotic disorders </a:t>
            </a:r>
            <a:r>
              <a:rPr lang="sr-Cyrl-RS" sz="2800" spc="-15" dirty="0">
                <a:cs typeface="Times New Roman"/>
              </a:rPr>
              <a:t>притиска</a:t>
            </a:r>
            <a:r>
              <a:rPr lang="sr-Cyrl-RS" sz="2800" spc="75" dirty="0">
                <a:cs typeface="Times New Roman"/>
              </a:rPr>
              <a:t> </a:t>
            </a:r>
            <a:r>
              <a:rPr lang="sr-Cyrl-RS" sz="2800" spc="-5" dirty="0">
                <a:cs typeface="Times New Roman"/>
              </a:rPr>
              <a:t>у</a:t>
            </a:r>
            <a:r>
              <a:rPr lang="sr-Cyrl-RS" sz="2800" dirty="0">
                <a:cs typeface="Times New Roman"/>
              </a:rPr>
              <a:t> </a:t>
            </a:r>
            <a:r>
              <a:rPr lang="sr-Cyrl-RS" sz="2800" spc="-15" dirty="0">
                <a:cs typeface="Times New Roman"/>
              </a:rPr>
              <a:t>крвотоку </a:t>
            </a:r>
            <a:r>
              <a:rPr lang="sr-Cyrl-RS" sz="2800" spc="-10" dirty="0">
                <a:cs typeface="Times New Roman"/>
              </a:rPr>
              <a:t>или </a:t>
            </a:r>
            <a:r>
              <a:rPr lang="sr-Cyrl-RS" sz="2800" spc="-15" dirty="0">
                <a:cs typeface="Times New Roman"/>
              </a:rPr>
              <a:t>лимфотоку </a:t>
            </a:r>
            <a:r>
              <a:rPr lang="sr-Cyrl-RS" sz="2800" spc="-5" dirty="0">
                <a:cs typeface="Times New Roman"/>
              </a:rPr>
              <a:t>у</a:t>
            </a:r>
            <a:r>
              <a:rPr lang="sr-Cyrl-RS" sz="2800" spc="15" dirty="0">
                <a:cs typeface="Times New Roman"/>
              </a:rPr>
              <a:t> </a:t>
            </a:r>
            <a:r>
              <a:rPr lang="sr-Cyrl-RS" sz="2800" spc="-10" dirty="0">
                <a:cs typeface="Times New Roman"/>
              </a:rPr>
              <a:t>цревима</a:t>
            </a:r>
            <a:endParaRPr lang="sr-Cyrl-RS" sz="2800" dirty="0">
              <a:cs typeface="Times New Roman"/>
            </a:endParaRPr>
          </a:p>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79</a:t>
            </a:fld>
            <a:endParaRPr lang="en-US" dirty="0"/>
          </a:p>
        </p:txBody>
      </p:sp>
    </p:spTree>
    <p:extLst>
      <p:ext uri="{BB962C8B-B14F-4D97-AF65-F5344CB8AC3E}">
        <p14:creationId xmlns:p14="http://schemas.microsoft.com/office/powerpoint/2010/main" val="600071477"/>
      </p:ext>
    </p:extLst>
  </p:cSld>
  <p:clrMapOvr>
    <a:masterClrMapping/>
  </p:clrMapOvr>
  <mc:AlternateContent xmlns:mc="http://schemas.openxmlformats.org/markup-compatibility/2006" xmlns:p14="http://schemas.microsoft.com/office/powerpoint/2010/main">
    <mc:Choice Requires="p14">
      <p:transition spd="slow" p14:dur="2000" advTm="61178"/>
    </mc:Choice>
    <mc:Fallback xmlns="">
      <p:transition spd="slow" advTm="6117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p:txBody>
          <a:bodyPr/>
          <a:lstStyle/>
          <a:p>
            <a:r>
              <a:rPr lang="en-US" dirty="0"/>
              <a:t>swallowing disorders are called dysphagia and are defined as a subjective feeling of difficulty passing a bite through the mouth, pharynx and esophagus</a:t>
            </a:r>
          </a:p>
          <a:p>
            <a:r>
              <a:rPr lang="en-US" dirty="0"/>
              <a:t>dysphagia should be distinguished from:</a:t>
            </a:r>
            <a:endParaRPr lang="sr-Latn-RS" dirty="0"/>
          </a:p>
          <a:p>
            <a:pPr marL="0" indent="0">
              <a:buNone/>
            </a:pPr>
            <a:r>
              <a:rPr lang="en-US" dirty="0"/>
              <a:t>     - </a:t>
            </a:r>
            <a:r>
              <a:rPr lang="en-US" dirty="0">
                <a:solidFill>
                  <a:srgbClr val="0070C0"/>
                </a:solidFill>
              </a:rPr>
              <a:t>aphagia (inability to swallow)</a:t>
            </a:r>
          </a:p>
          <a:p>
            <a:pPr marL="0" indent="0">
              <a:buNone/>
            </a:pPr>
            <a:r>
              <a:rPr lang="en-US" dirty="0">
                <a:solidFill>
                  <a:srgbClr val="0070C0"/>
                </a:solidFill>
              </a:rPr>
              <a:t>    - odynophagia (painful swallowing)</a:t>
            </a:r>
            <a:endParaRPr lang="sr-Latn-RS" dirty="0">
              <a:solidFill>
                <a:srgbClr val="0070C0"/>
              </a:solidFill>
            </a:endParaRPr>
          </a:p>
          <a:p>
            <a:pPr marL="0" indent="0">
              <a:buNone/>
            </a:pPr>
            <a:r>
              <a:rPr lang="en-US" dirty="0">
                <a:solidFill>
                  <a:srgbClr val="0070C0"/>
                </a:solidFill>
              </a:rPr>
              <a:t>     - phagophobia (fear of swallowing) </a:t>
            </a:r>
            <a:r>
              <a:rPr lang="en-US" dirty="0" err="1">
                <a:solidFill>
                  <a:srgbClr val="0070C0"/>
                </a:solidFill>
              </a:rPr>
              <a:t>i</a:t>
            </a:r>
            <a:endParaRPr lang="en-US" dirty="0">
              <a:solidFill>
                <a:srgbClr val="0070C0"/>
              </a:solidFill>
            </a:endParaRPr>
          </a:p>
          <a:p>
            <a:pPr marL="0" indent="0">
              <a:buNone/>
            </a:pPr>
            <a:r>
              <a:rPr lang="en-US" dirty="0">
                <a:solidFill>
                  <a:srgbClr val="0070C0"/>
                </a:solidFill>
              </a:rPr>
              <a:t>    - </a:t>
            </a:r>
            <a:r>
              <a:rPr lang="en-US" dirty="0" err="1">
                <a:solidFill>
                  <a:srgbClr val="0070C0"/>
                </a:solidFill>
              </a:rPr>
              <a:t>globus</a:t>
            </a:r>
            <a:r>
              <a:rPr lang="en-US" dirty="0">
                <a:solidFill>
                  <a:srgbClr val="0070C0"/>
                </a:solidFill>
              </a:rPr>
              <a:t> hystericus (lump in the throat)</a:t>
            </a:r>
          </a:p>
        </p:txBody>
      </p:sp>
      <p:pic>
        <p:nvPicPr>
          <p:cNvPr id="13314" name="Picture 2" descr="Otežano gutanje- Lečenje - Kućnilek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9218" y="2879387"/>
            <a:ext cx="3764671" cy="281615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8</a:t>
            </a:fld>
            <a:endParaRPr lang="en-US" dirty="0"/>
          </a:p>
        </p:txBody>
      </p:sp>
    </p:spTree>
    <p:extLst>
      <p:ext uri="{BB962C8B-B14F-4D97-AF65-F5344CB8AC3E}">
        <p14:creationId xmlns:p14="http://schemas.microsoft.com/office/powerpoint/2010/main" val="2167059256"/>
      </p:ext>
    </p:extLst>
  </p:cSld>
  <p:clrMapOvr>
    <a:masterClrMapping/>
  </p:clrMapOvr>
  <mc:AlternateContent xmlns:mc="http://schemas.openxmlformats.org/markup-compatibility/2006" xmlns:p14="http://schemas.microsoft.com/office/powerpoint/2010/main">
    <mc:Choice Requires="p14">
      <p:transition spd="slow" p14:dur="2000" advTm="25764"/>
    </mc:Choice>
    <mc:Fallback xmlns="">
      <p:transition spd="slow" advTm="25764"/>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Diarrhea due to motility disorders</a:t>
            </a:r>
            <a:endParaRPr lang="en-US" dirty="0"/>
          </a:p>
        </p:txBody>
      </p:sp>
      <p:sp>
        <p:nvSpPr>
          <p:cNvPr id="3" name="Content Placeholder 2"/>
          <p:cNvSpPr>
            <a:spLocks noGrp="1"/>
          </p:cNvSpPr>
          <p:nvPr>
            <p:ph idx="1"/>
          </p:nvPr>
        </p:nvSpPr>
        <p:spPr/>
        <p:txBody>
          <a:bodyPr>
            <a:normAutofit/>
          </a:bodyPr>
          <a:lstStyle/>
          <a:p>
            <a:pPr marL="12065" indent="0">
              <a:lnSpc>
                <a:spcPct val="100000"/>
              </a:lnSpc>
              <a:spcBef>
                <a:spcPts val="770"/>
              </a:spcBef>
              <a:buClr>
                <a:schemeClr val="tx1"/>
              </a:buClr>
              <a:buSzPct val="89285"/>
              <a:buNone/>
              <a:tabLst>
                <a:tab pos="356235" algn="l"/>
              </a:tabLst>
            </a:pPr>
            <a:r>
              <a:rPr lang="en-US" spc="-30" dirty="0">
                <a:solidFill>
                  <a:srgbClr val="C00000"/>
                </a:solidFill>
                <a:cs typeface="Times New Roman"/>
              </a:rPr>
              <a:t>Acceleration of intestinal motility:</a:t>
            </a:r>
          </a:p>
          <a:p>
            <a:pPr marL="469265" indent="-457200">
              <a:lnSpc>
                <a:spcPct val="100000"/>
              </a:lnSpc>
              <a:spcBef>
                <a:spcPts val="770"/>
              </a:spcBef>
              <a:buClr>
                <a:schemeClr val="tx1"/>
              </a:buClr>
              <a:buSzPct val="89285"/>
              <a:tabLst>
                <a:tab pos="356235" algn="l"/>
              </a:tabLst>
            </a:pPr>
            <a:r>
              <a:rPr lang="en-US" spc="-30" dirty="0">
                <a:cs typeface="Times New Roman"/>
              </a:rPr>
              <a:t>irritable bowel syndrome</a:t>
            </a:r>
          </a:p>
          <a:p>
            <a:pPr marL="469265" indent="-457200">
              <a:lnSpc>
                <a:spcPct val="100000"/>
              </a:lnSpc>
              <a:spcBef>
                <a:spcPts val="770"/>
              </a:spcBef>
              <a:buClr>
                <a:schemeClr val="tx1"/>
              </a:buClr>
              <a:buSzPct val="89285"/>
              <a:tabLst>
                <a:tab pos="356235" algn="l"/>
              </a:tabLst>
            </a:pPr>
            <a:r>
              <a:rPr lang="en-US" spc="-30" dirty="0">
                <a:cs typeface="Times New Roman"/>
              </a:rPr>
              <a:t>secretion of prostaglandins, serotonin, gastrin, calcitonin from intestinal tumors</a:t>
            </a:r>
          </a:p>
          <a:p>
            <a:pPr marL="469265" indent="-457200">
              <a:lnSpc>
                <a:spcPct val="100000"/>
              </a:lnSpc>
              <a:spcBef>
                <a:spcPts val="770"/>
              </a:spcBef>
              <a:buClr>
                <a:schemeClr val="tx1"/>
              </a:buClr>
              <a:buSzPct val="89285"/>
              <a:tabLst>
                <a:tab pos="356235" algn="l"/>
              </a:tabLst>
            </a:pPr>
            <a:r>
              <a:rPr lang="en-US" spc="-30" dirty="0">
                <a:cs typeface="Times New Roman"/>
              </a:rPr>
              <a:t>thyrotoxicosis</a:t>
            </a:r>
          </a:p>
          <a:p>
            <a:pPr marL="469265" indent="-457200">
              <a:lnSpc>
                <a:spcPct val="100000"/>
              </a:lnSpc>
              <a:spcBef>
                <a:spcPts val="770"/>
              </a:spcBef>
              <a:buClr>
                <a:schemeClr val="tx1"/>
              </a:buClr>
              <a:buSzPct val="89285"/>
              <a:tabLst>
                <a:tab pos="356235" algn="l"/>
              </a:tabLst>
            </a:pPr>
            <a:r>
              <a:rPr lang="en-US" spc="-30" dirty="0">
                <a:cs typeface="Times New Roman"/>
              </a:rPr>
              <a:t>psychological stress</a:t>
            </a:r>
            <a:endParaRPr lang="sr-Cyrl-RS" dirty="0">
              <a:cs typeface="Times New Roman"/>
            </a:endParaRPr>
          </a:p>
          <a:p>
            <a:pPr marL="926465" lvl="2" indent="0">
              <a:lnSpc>
                <a:spcPct val="100000"/>
              </a:lnSpc>
              <a:spcBef>
                <a:spcPts val="550"/>
              </a:spcBef>
              <a:buClr>
                <a:schemeClr val="tx1"/>
              </a:buClr>
              <a:buSzPct val="54347"/>
              <a:buNone/>
              <a:tabLst>
                <a:tab pos="1156335" algn="l"/>
              </a:tabLst>
            </a:pPr>
            <a:endParaRPr lang="sr-Cyrl-RS" sz="2800" dirty="0">
              <a:cs typeface="Times New Roman"/>
            </a:endParaRPr>
          </a:p>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80</a:t>
            </a:fld>
            <a:endParaRPr lang="en-US" dirty="0"/>
          </a:p>
        </p:txBody>
      </p:sp>
    </p:spTree>
    <p:extLst>
      <p:ext uri="{BB962C8B-B14F-4D97-AF65-F5344CB8AC3E}">
        <p14:creationId xmlns:p14="http://schemas.microsoft.com/office/powerpoint/2010/main" val="1884380125"/>
      </p:ext>
    </p:extLst>
  </p:cSld>
  <p:clrMapOvr>
    <a:masterClrMapping/>
  </p:clrMapOvr>
  <mc:AlternateContent xmlns:mc="http://schemas.openxmlformats.org/markup-compatibility/2006" xmlns:p14="http://schemas.microsoft.com/office/powerpoint/2010/main">
    <mc:Choice Requires="p14">
      <p:transition spd="slow" p14:dur="2000" advTm="29003"/>
    </mc:Choice>
    <mc:Fallback xmlns="">
      <p:transition spd="slow" advTm="29003"/>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Consequences of diarrhea</a:t>
            </a:r>
            <a:endParaRPr lang="en-US" dirty="0"/>
          </a:p>
        </p:txBody>
      </p:sp>
      <p:sp>
        <p:nvSpPr>
          <p:cNvPr id="3" name="Content Placeholder 2"/>
          <p:cNvSpPr>
            <a:spLocks noGrp="1"/>
          </p:cNvSpPr>
          <p:nvPr>
            <p:ph idx="1"/>
          </p:nvPr>
        </p:nvSpPr>
        <p:spPr/>
        <p:txBody>
          <a:bodyPr>
            <a:normAutofit/>
          </a:bodyPr>
          <a:lstStyle/>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loss of water and electrolytes</a:t>
            </a:r>
          </a:p>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malabsorption</a:t>
            </a:r>
          </a:p>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acid-base imbalance (loss of bicarbonate)</a:t>
            </a:r>
            <a:endParaRPr lang="en-US" sz="3000" dirty="0"/>
          </a:p>
        </p:txBody>
      </p:sp>
      <p:sp>
        <p:nvSpPr>
          <p:cNvPr id="4" name="Slide Number Placeholder 3"/>
          <p:cNvSpPr>
            <a:spLocks noGrp="1"/>
          </p:cNvSpPr>
          <p:nvPr>
            <p:ph type="sldNum" sz="quarter" idx="12"/>
          </p:nvPr>
        </p:nvSpPr>
        <p:spPr/>
        <p:txBody>
          <a:bodyPr/>
          <a:lstStyle/>
          <a:p>
            <a:fld id="{73EE0B45-C5B7-45BF-992F-5B9A112D8138}" type="slidenum">
              <a:rPr lang="en-US" smtClean="0"/>
              <a:t>81</a:t>
            </a:fld>
            <a:endParaRPr lang="en-US" dirty="0"/>
          </a:p>
        </p:txBody>
      </p:sp>
    </p:spTree>
    <p:extLst>
      <p:ext uri="{BB962C8B-B14F-4D97-AF65-F5344CB8AC3E}">
        <p14:creationId xmlns:p14="http://schemas.microsoft.com/office/powerpoint/2010/main" val="1078584142"/>
      </p:ext>
    </p:extLst>
  </p:cSld>
  <p:clrMapOvr>
    <a:masterClrMapping/>
  </p:clrMapOvr>
  <mc:AlternateContent xmlns:mc="http://schemas.openxmlformats.org/markup-compatibility/2006" xmlns:p14="http://schemas.microsoft.com/office/powerpoint/2010/main">
    <mc:Choice Requires="p14">
      <p:transition spd="slow" p14:dur="2000" advTm="13688"/>
    </mc:Choice>
    <mc:Fallback xmlns="">
      <p:transition spd="slow" advTm="136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malabsorption syndromes</a:t>
            </a:r>
            <a:endParaRPr lang="en-US" dirty="0"/>
          </a:p>
        </p:txBody>
      </p:sp>
      <p:sp>
        <p:nvSpPr>
          <p:cNvPr id="3" name="Content Placeholder 2"/>
          <p:cNvSpPr>
            <a:spLocks noGrp="1"/>
          </p:cNvSpPr>
          <p:nvPr>
            <p:ph idx="1"/>
          </p:nvPr>
        </p:nvSpPr>
        <p:spPr/>
        <p:txBody>
          <a:bodyPr>
            <a:normAutofit/>
          </a:bodyPr>
          <a:lstStyle/>
          <a:p>
            <a:r>
              <a:rPr lang="en-US" dirty="0">
                <a:solidFill>
                  <a:srgbClr val="0070C0"/>
                </a:solidFill>
              </a:rPr>
              <a:t>MALAPSORPTION </a:t>
            </a:r>
            <a:r>
              <a:rPr lang="en-US" dirty="0"/>
              <a:t>is the inability of the intestinal mucosa to absorb (transport) digested nutrients caused by</a:t>
            </a:r>
          </a:p>
          <a:p>
            <a:pPr marL="0" indent="0">
              <a:buNone/>
            </a:pPr>
            <a:r>
              <a:rPr lang="en-US" dirty="0">
                <a:solidFill>
                  <a:srgbClr val="0070C0"/>
                </a:solidFill>
              </a:rPr>
              <a:t>        - </a:t>
            </a:r>
            <a:r>
              <a:rPr lang="en-US" dirty="0"/>
              <a:t>intestinal resection</a:t>
            </a:r>
          </a:p>
          <a:p>
            <a:pPr marL="0" indent="0">
              <a:buNone/>
            </a:pPr>
            <a:r>
              <a:rPr lang="en-US" dirty="0"/>
              <a:t>        - vascular disorders</a:t>
            </a:r>
          </a:p>
          <a:p>
            <a:pPr marL="0" indent="0">
              <a:buNone/>
            </a:pPr>
            <a:r>
              <a:rPr lang="en-US" dirty="0"/>
              <a:t>       - intestinal diseases</a:t>
            </a:r>
          </a:p>
          <a:p>
            <a:r>
              <a:rPr lang="en-US" dirty="0">
                <a:solidFill>
                  <a:srgbClr val="0070C0"/>
                </a:solidFill>
              </a:rPr>
              <a:t>MALDIGESTION </a:t>
            </a:r>
            <a:r>
              <a:rPr lang="en-US" dirty="0"/>
              <a:t>occurs due to the lack of chemical processes of digestion that take place in the intestinal lumen - a lack of enzymes</a:t>
            </a:r>
          </a:p>
          <a:p>
            <a:r>
              <a:rPr lang="en-US" dirty="0">
                <a:solidFill>
                  <a:srgbClr val="0070C0"/>
                </a:solidFill>
              </a:rPr>
              <a:t>MALNUTRITION </a:t>
            </a:r>
            <a:r>
              <a:rPr lang="en-US" dirty="0"/>
              <a:t>is the result of reduced absorption of nutrients</a:t>
            </a:r>
          </a:p>
        </p:txBody>
      </p:sp>
      <p:sp>
        <p:nvSpPr>
          <p:cNvPr id="4" name="Slide Number Placeholder 3"/>
          <p:cNvSpPr>
            <a:spLocks noGrp="1"/>
          </p:cNvSpPr>
          <p:nvPr>
            <p:ph type="sldNum" sz="quarter" idx="12"/>
          </p:nvPr>
        </p:nvSpPr>
        <p:spPr/>
        <p:txBody>
          <a:bodyPr/>
          <a:lstStyle/>
          <a:p>
            <a:fld id="{73EE0B45-C5B7-45BF-992F-5B9A112D8138}" type="slidenum">
              <a:rPr lang="en-US" smtClean="0"/>
              <a:t>82</a:t>
            </a:fld>
            <a:endParaRPr lang="en-US" dirty="0"/>
          </a:p>
        </p:txBody>
      </p:sp>
    </p:spTree>
    <p:extLst>
      <p:ext uri="{BB962C8B-B14F-4D97-AF65-F5344CB8AC3E}">
        <p14:creationId xmlns:p14="http://schemas.microsoft.com/office/powerpoint/2010/main" val="3055006608"/>
      </p:ext>
    </p:extLst>
  </p:cSld>
  <p:clrMapOvr>
    <a:masterClrMapping/>
  </p:clrMapOvr>
  <mc:AlternateContent xmlns:mc="http://schemas.openxmlformats.org/markup-compatibility/2006" xmlns:p14="http://schemas.microsoft.com/office/powerpoint/2010/main">
    <mc:Choice Requires="p14">
      <p:transition spd="slow" p14:dur="2000" advTm="35822"/>
    </mc:Choice>
    <mc:Fallback xmlns="">
      <p:transition spd="slow" advTm="35822"/>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malabsorption syndromes</a:t>
            </a:r>
            <a:endParaRPr lang="en-US" dirty="0"/>
          </a:p>
        </p:txBody>
      </p:sp>
      <p:sp>
        <p:nvSpPr>
          <p:cNvPr id="3" name="Content Placeholder 2"/>
          <p:cNvSpPr>
            <a:spLocks noGrp="1"/>
          </p:cNvSpPr>
          <p:nvPr>
            <p:ph idx="1"/>
          </p:nvPr>
        </p:nvSpPr>
        <p:spPr/>
        <p:txBody>
          <a:bodyPr/>
          <a:lstStyle/>
          <a:p>
            <a:pPr marL="469265" marR="173355" indent="-457200">
              <a:lnSpc>
                <a:spcPct val="100000"/>
              </a:lnSpc>
              <a:spcBef>
                <a:spcPts val="1735"/>
              </a:spcBef>
              <a:buClr>
                <a:schemeClr val="tx1"/>
              </a:buClr>
              <a:buSzPct val="100000"/>
              <a:tabLst>
                <a:tab pos="355600" algn="l"/>
              </a:tabLst>
            </a:pPr>
            <a:r>
              <a:rPr lang="en-US" dirty="0">
                <a:cs typeface="Times New Roman"/>
              </a:rPr>
              <a:t>disorders of intraluminal digestive processes</a:t>
            </a:r>
          </a:p>
          <a:p>
            <a:pPr marL="469265" marR="173355" indent="-457200">
              <a:lnSpc>
                <a:spcPct val="100000"/>
              </a:lnSpc>
              <a:spcBef>
                <a:spcPts val="1735"/>
              </a:spcBef>
              <a:buClr>
                <a:schemeClr val="tx1"/>
              </a:buClr>
              <a:buSzPct val="100000"/>
              <a:tabLst>
                <a:tab pos="355600" algn="l"/>
              </a:tabLst>
            </a:pPr>
            <a:r>
              <a:rPr lang="en-US" dirty="0">
                <a:cs typeface="Times New Roman"/>
              </a:rPr>
              <a:t>disorders of the function of the intestinal mucosa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83</a:t>
            </a:fld>
            <a:endParaRPr lang="en-US" dirty="0"/>
          </a:p>
        </p:txBody>
      </p:sp>
    </p:spTree>
    <p:extLst>
      <p:ext uri="{BB962C8B-B14F-4D97-AF65-F5344CB8AC3E}">
        <p14:creationId xmlns:p14="http://schemas.microsoft.com/office/powerpoint/2010/main" val="3663115736"/>
      </p:ext>
    </p:extLst>
  </p:cSld>
  <p:clrMapOvr>
    <a:masterClrMapping/>
  </p:clrMapOvr>
  <mc:AlternateContent xmlns:mc="http://schemas.openxmlformats.org/markup-compatibility/2006" xmlns:p14="http://schemas.microsoft.com/office/powerpoint/2010/main">
    <mc:Choice Requires="p14">
      <p:transition spd="slow" p14:dur="2000" advTm="12978"/>
    </mc:Choice>
    <mc:Fallback xmlns="">
      <p:transition spd="slow" advTm="12978"/>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intraluminal processes of digestion</a:t>
            </a:r>
            <a:endParaRPr lang="en-US" dirty="0"/>
          </a:p>
        </p:txBody>
      </p:sp>
      <p:sp>
        <p:nvSpPr>
          <p:cNvPr id="3" name="Content Placeholder 2"/>
          <p:cNvSpPr>
            <a:spLocks noGrp="1"/>
          </p:cNvSpPr>
          <p:nvPr>
            <p:ph idx="1"/>
          </p:nvPr>
        </p:nvSpPr>
        <p:spPr/>
        <p:txBody>
          <a:bodyPr/>
          <a:lstStyle/>
          <a:p>
            <a:pPr marL="469265" indent="-457200">
              <a:lnSpc>
                <a:spcPct val="100000"/>
              </a:lnSpc>
              <a:spcBef>
                <a:spcPts val="434"/>
              </a:spcBef>
              <a:buSzPct val="89285"/>
              <a:tabLst>
                <a:tab pos="355600" algn="l"/>
              </a:tabLst>
            </a:pPr>
            <a:r>
              <a:rPr lang="en-US" spc="-5" dirty="0">
                <a:cs typeface="Times New Roman"/>
              </a:rPr>
              <a:t>stomach function disorders</a:t>
            </a:r>
          </a:p>
          <a:p>
            <a:pPr marL="12065" indent="0">
              <a:lnSpc>
                <a:spcPct val="100000"/>
              </a:lnSpc>
              <a:spcBef>
                <a:spcPts val="434"/>
              </a:spcBef>
              <a:buSzPct val="89285"/>
              <a:buNone/>
              <a:tabLst>
                <a:tab pos="355600" algn="l"/>
              </a:tabLst>
            </a:pPr>
            <a:r>
              <a:rPr lang="en-US" spc="-5" dirty="0">
                <a:cs typeface="Times New Roman"/>
              </a:rPr>
              <a:t>- hyperacidity of gastric juice</a:t>
            </a:r>
          </a:p>
          <a:p>
            <a:pPr marL="12065" indent="0">
              <a:lnSpc>
                <a:spcPct val="100000"/>
              </a:lnSpc>
              <a:spcBef>
                <a:spcPts val="434"/>
              </a:spcBef>
              <a:buSzPct val="89285"/>
              <a:buNone/>
              <a:tabLst>
                <a:tab pos="355600" algn="l"/>
              </a:tabLst>
            </a:pPr>
            <a:r>
              <a:rPr lang="en-US" spc="-5" dirty="0">
                <a:cs typeface="Times New Roman"/>
              </a:rPr>
              <a:t>- resection of the stomach</a:t>
            </a:r>
          </a:p>
          <a:p>
            <a:pPr marL="469265" indent="-457200">
              <a:lnSpc>
                <a:spcPct val="100000"/>
              </a:lnSpc>
              <a:spcBef>
                <a:spcPts val="434"/>
              </a:spcBef>
              <a:buSzPct val="89285"/>
              <a:tabLst>
                <a:tab pos="355600" algn="l"/>
              </a:tabLst>
            </a:pPr>
            <a:r>
              <a:rPr lang="en-US" spc="-5" dirty="0">
                <a:cs typeface="Times New Roman"/>
              </a:rPr>
              <a:t>lack of pancreatic enzymes</a:t>
            </a:r>
          </a:p>
          <a:p>
            <a:pPr marL="469265" indent="-457200">
              <a:lnSpc>
                <a:spcPct val="100000"/>
              </a:lnSpc>
              <a:spcBef>
                <a:spcPts val="434"/>
              </a:spcBef>
              <a:buSzPct val="89285"/>
              <a:tabLst>
                <a:tab pos="355600" algn="l"/>
              </a:tabLst>
            </a:pPr>
            <a:r>
              <a:rPr lang="en-US" spc="-5" dirty="0">
                <a:cs typeface="Times New Roman"/>
              </a:rPr>
              <a:t>disorders of enterohepatic circulation of bile salts:</a:t>
            </a:r>
          </a:p>
          <a:p>
            <a:pPr marL="12065" indent="0">
              <a:lnSpc>
                <a:spcPct val="100000"/>
              </a:lnSpc>
              <a:spcBef>
                <a:spcPts val="434"/>
              </a:spcBef>
              <a:buSzPct val="89285"/>
              <a:buNone/>
              <a:tabLst>
                <a:tab pos="355600" algn="l"/>
              </a:tabLst>
            </a:pPr>
            <a:r>
              <a:rPr lang="en-US" spc="-5" dirty="0">
                <a:cs typeface="Times New Roman"/>
              </a:rPr>
              <a:t>- diseases of the liver and bile ducts</a:t>
            </a:r>
          </a:p>
          <a:p>
            <a:pPr marL="12065" indent="0">
              <a:lnSpc>
                <a:spcPct val="100000"/>
              </a:lnSpc>
              <a:spcBef>
                <a:spcPts val="434"/>
              </a:spcBef>
              <a:buSzPct val="89285"/>
              <a:buNone/>
              <a:tabLst>
                <a:tab pos="355600" algn="l"/>
              </a:tabLst>
            </a:pPr>
            <a:r>
              <a:rPr lang="en-US" spc="-5" dirty="0">
                <a:cs typeface="Times New Roman"/>
              </a:rPr>
              <a:t>- diseases or resection of the ileum</a:t>
            </a:r>
          </a:p>
          <a:p>
            <a:pPr marL="12065" indent="0">
              <a:lnSpc>
                <a:spcPct val="100000"/>
              </a:lnSpc>
              <a:spcBef>
                <a:spcPts val="434"/>
              </a:spcBef>
              <a:buSzPct val="89285"/>
              <a:buNone/>
              <a:tabLst>
                <a:tab pos="355600" algn="l"/>
              </a:tabLst>
            </a:pPr>
            <a:r>
              <a:rPr lang="en-US" spc="-5" dirty="0">
                <a:cs typeface="Times New Roman"/>
              </a:rPr>
              <a:t>- excessive multiplication of bacteria (blind spiral syndrome)</a:t>
            </a:r>
          </a:p>
          <a:p>
            <a:pPr marL="469265" indent="-457200">
              <a:lnSpc>
                <a:spcPct val="100000"/>
              </a:lnSpc>
              <a:spcBef>
                <a:spcPts val="434"/>
              </a:spcBef>
              <a:buSzPct val="89285"/>
              <a:tabLst>
                <a:tab pos="355600" algn="l"/>
              </a:tabLst>
            </a:pPr>
            <a:r>
              <a:rPr lang="en-US" spc="-5" dirty="0">
                <a:cs typeface="Times New Roman"/>
              </a:rPr>
              <a:t>disorders of the function of the intestinal mucosa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84</a:t>
            </a:fld>
            <a:endParaRPr lang="en-US" dirty="0"/>
          </a:p>
        </p:txBody>
      </p:sp>
    </p:spTree>
    <p:extLst>
      <p:ext uri="{BB962C8B-B14F-4D97-AF65-F5344CB8AC3E}">
        <p14:creationId xmlns:p14="http://schemas.microsoft.com/office/powerpoint/2010/main" val="3431246826"/>
      </p:ext>
    </p:extLst>
  </p:cSld>
  <p:clrMapOvr>
    <a:masterClrMapping/>
  </p:clrMapOvr>
  <mc:AlternateContent xmlns:mc="http://schemas.openxmlformats.org/markup-compatibility/2006" xmlns:p14="http://schemas.microsoft.com/office/powerpoint/2010/main">
    <mc:Choice Requires="p14">
      <p:transition spd="slow" p14:dur="2000" advTm="15169"/>
    </mc:Choice>
    <mc:Fallback xmlns="">
      <p:transition spd="slow" advTm="15169"/>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intestinal mucosa function</a:t>
            </a:r>
            <a:endParaRPr lang="en-US" dirty="0"/>
          </a:p>
        </p:txBody>
      </p:sp>
      <p:sp>
        <p:nvSpPr>
          <p:cNvPr id="3" name="Content Placeholder 2"/>
          <p:cNvSpPr>
            <a:spLocks noGrp="1"/>
          </p:cNvSpPr>
          <p:nvPr>
            <p:ph idx="1"/>
          </p:nvPr>
        </p:nvSpPr>
        <p:spPr/>
        <p:txBody>
          <a:bodyPr/>
          <a:lstStyle/>
          <a:p>
            <a:pPr marL="469265" indent="-457200">
              <a:lnSpc>
                <a:spcPct val="100000"/>
              </a:lnSpc>
              <a:spcBef>
                <a:spcPts val="770"/>
              </a:spcBef>
              <a:buSzPct val="89285"/>
              <a:tabLst>
                <a:tab pos="355600" algn="l"/>
              </a:tabLst>
            </a:pPr>
            <a:r>
              <a:rPr lang="en-US" spc="-5" dirty="0">
                <a:solidFill>
                  <a:srgbClr val="C00000"/>
                </a:solidFill>
                <a:cs typeface="Times New Roman"/>
              </a:rPr>
              <a:t>general absorption disorders</a:t>
            </a:r>
          </a:p>
          <a:p>
            <a:pPr marL="12065" indent="0">
              <a:lnSpc>
                <a:spcPct val="100000"/>
              </a:lnSpc>
              <a:spcBef>
                <a:spcPts val="770"/>
              </a:spcBef>
              <a:buSzPct val="89285"/>
              <a:buNone/>
              <a:tabLst>
                <a:tab pos="355600" algn="l"/>
              </a:tabLst>
            </a:pPr>
            <a:r>
              <a:rPr lang="en-US" spc="-5" dirty="0">
                <a:cs typeface="Times New Roman"/>
              </a:rPr>
              <a:t>- reduction of absorptive surface</a:t>
            </a:r>
          </a:p>
          <a:p>
            <a:pPr marL="12065" indent="0">
              <a:lnSpc>
                <a:spcPct val="100000"/>
              </a:lnSpc>
              <a:spcBef>
                <a:spcPts val="770"/>
              </a:spcBef>
              <a:buSzPct val="89285"/>
              <a:buNone/>
              <a:tabLst>
                <a:tab pos="355600" algn="l"/>
              </a:tabLst>
            </a:pPr>
            <a:r>
              <a:rPr lang="en-US" spc="-5" dirty="0">
                <a:cs typeface="Times New Roman"/>
              </a:rPr>
              <a:t>- blood and lymph circulation disorders</a:t>
            </a:r>
          </a:p>
          <a:p>
            <a:pPr marL="469265" indent="-457200">
              <a:lnSpc>
                <a:spcPct val="100000"/>
              </a:lnSpc>
              <a:spcBef>
                <a:spcPts val="770"/>
              </a:spcBef>
              <a:buSzPct val="89285"/>
              <a:tabLst>
                <a:tab pos="355600" algn="l"/>
              </a:tabLst>
            </a:pPr>
            <a:r>
              <a:rPr lang="en-US" spc="-5" dirty="0">
                <a:solidFill>
                  <a:srgbClr val="C00000"/>
                </a:solidFill>
                <a:cs typeface="Times New Roman"/>
              </a:rPr>
              <a:t>selective absorption disorders</a:t>
            </a:r>
          </a:p>
          <a:p>
            <a:pPr marL="12065" indent="0">
              <a:lnSpc>
                <a:spcPct val="100000"/>
              </a:lnSpc>
              <a:spcBef>
                <a:spcPts val="770"/>
              </a:spcBef>
              <a:buSzPct val="89285"/>
              <a:buNone/>
              <a:tabLst>
                <a:tab pos="355600" algn="l"/>
              </a:tabLst>
            </a:pPr>
            <a:r>
              <a:rPr lang="en-US" spc="-5" dirty="0">
                <a:cs typeface="Times New Roman"/>
              </a:rPr>
              <a:t>- lack of specific enzymes</a:t>
            </a:r>
          </a:p>
          <a:p>
            <a:pPr marL="12065" indent="0">
              <a:lnSpc>
                <a:spcPct val="100000"/>
              </a:lnSpc>
              <a:spcBef>
                <a:spcPts val="770"/>
              </a:spcBef>
              <a:buSzPct val="89285"/>
              <a:buNone/>
              <a:tabLst>
                <a:tab pos="355600" algn="l"/>
              </a:tabLst>
            </a:pPr>
            <a:r>
              <a:rPr lang="en-US" spc="-5" dirty="0">
                <a:cs typeface="Times New Roman"/>
              </a:rPr>
              <a:t>- lack of transport proteins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85</a:t>
            </a:fld>
            <a:endParaRPr lang="en-US" dirty="0"/>
          </a:p>
        </p:txBody>
      </p:sp>
    </p:spTree>
    <p:extLst>
      <p:ext uri="{BB962C8B-B14F-4D97-AF65-F5344CB8AC3E}">
        <p14:creationId xmlns:p14="http://schemas.microsoft.com/office/powerpoint/2010/main" val="3149093522"/>
      </p:ext>
    </p:extLst>
  </p:cSld>
  <p:clrMapOvr>
    <a:masterClrMapping/>
  </p:clrMapOvr>
  <mc:AlternateContent xmlns:mc="http://schemas.openxmlformats.org/markup-compatibility/2006" xmlns:p14="http://schemas.microsoft.com/office/powerpoint/2010/main">
    <mc:Choice Requires="p14">
      <p:transition spd="slow" p14:dur="2000" advTm="17678"/>
    </mc:Choice>
    <mc:Fallback xmlns="">
      <p:transition spd="slow" advTm="17678"/>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lstStyle/>
          <a:p>
            <a:pPr marL="469265" marR="5080" indent="-457200">
              <a:lnSpc>
                <a:spcPct val="100000"/>
              </a:lnSpc>
              <a:spcBef>
                <a:spcPts val="105"/>
              </a:spcBef>
              <a:buSzPct val="89062"/>
              <a:tabLst>
                <a:tab pos="355600" algn="l"/>
              </a:tabLst>
            </a:pPr>
            <a:r>
              <a:rPr lang="en-US" dirty="0">
                <a:cs typeface="Times New Roman"/>
              </a:rPr>
              <a:t>disorders in which the pathological process has reduced the total absorptive surface of the intestine or damaged more than one intestinal function</a:t>
            </a:r>
          </a:p>
          <a:p>
            <a:pPr marL="469265" marR="5080" indent="-457200">
              <a:lnSpc>
                <a:spcPct val="100000"/>
              </a:lnSpc>
              <a:spcBef>
                <a:spcPts val="105"/>
              </a:spcBef>
              <a:buSzPct val="89062"/>
              <a:tabLst>
                <a:tab pos="355600" algn="l"/>
              </a:tabLst>
            </a:pPr>
            <a:r>
              <a:rPr lang="en-US" dirty="0">
                <a:cs typeface="Times New Roman"/>
              </a:rPr>
              <a:t>multiple substance absorption disorder</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86</a:t>
            </a:fld>
            <a:endParaRPr lang="en-US" dirty="0"/>
          </a:p>
        </p:txBody>
      </p:sp>
    </p:spTree>
    <p:extLst>
      <p:ext uri="{BB962C8B-B14F-4D97-AF65-F5344CB8AC3E}">
        <p14:creationId xmlns:p14="http://schemas.microsoft.com/office/powerpoint/2010/main" val="3035008081"/>
      </p:ext>
    </p:extLst>
  </p:cSld>
  <p:clrMapOvr>
    <a:masterClrMapping/>
  </p:clrMapOvr>
  <mc:AlternateContent xmlns:mc="http://schemas.openxmlformats.org/markup-compatibility/2006" xmlns:p14="http://schemas.microsoft.com/office/powerpoint/2010/main">
    <mc:Choice Requires="p14">
      <p:transition spd="slow" p14:dur="2000" advTm="13636"/>
    </mc:Choice>
    <mc:Fallback xmlns="">
      <p:transition spd="slow" advTm="13636"/>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lstStyle/>
          <a:p>
            <a:pPr marL="0" indent="0">
              <a:buNone/>
            </a:pPr>
            <a:r>
              <a:rPr lang="en-US" dirty="0"/>
              <a:t>Diseases that cause general malabsorption:</a:t>
            </a:r>
          </a:p>
          <a:p>
            <a:r>
              <a:rPr lang="en-US" dirty="0"/>
              <a:t>regional enteritis (M Crohn's)</a:t>
            </a:r>
          </a:p>
          <a:p>
            <a:r>
              <a:rPr lang="en-US" dirty="0"/>
              <a:t>gluten enteropathy (celiac disease or non-tropical sprue)</a:t>
            </a:r>
          </a:p>
          <a:p>
            <a:r>
              <a:rPr lang="en-US" dirty="0"/>
              <a:t>scleroderma</a:t>
            </a:r>
          </a:p>
          <a:p>
            <a:r>
              <a:rPr lang="en-US" dirty="0"/>
              <a:t>infectious enteritis</a:t>
            </a:r>
          </a:p>
          <a:p>
            <a:r>
              <a:rPr lang="en-US" dirty="0"/>
              <a:t>cardiovascular and lymphatic system diseases</a:t>
            </a:r>
          </a:p>
        </p:txBody>
      </p:sp>
      <p:sp>
        <p:nvSpPr>
          <p:cNvPr id="4" name="Slide Number Placeholder 3"/>
          <p:cNvSpPr>
            <a:spLocks noGrp="1"/>
          </p:cNvSpPr>
          <p:nvPr>
            <p:ph type="sldNum" sz="quarter" idx="12"/>
          </p:nvPr>
        </p:nvSpPr>
        <p:spPr/>
        <p:txBody>
          <a:bodyPr/>
          <a:lstStyle/>
          <a:p>
            <a:fld id="{73EE0B45-C5B7-45BF-992F-5B9A112D8138}" type="slidenum">
              <a:rPr lang="en-US" smtClean="0"/>
              <a:t>87</a:t>
            </a:fld>
            <a:endParaRPr lang="en-US" dirty="0"/>
          </a:p>
        </p:txBody>
      </p:sp>
    </p:spTree>
    <p:extLst>
      <p:ext uri="{BB962C8B-B14F-4D97-AF65-F5344CB8AC3E}">
        <p14:creationId xmlns:p14="http://schemas.microsoft.com/office/powerpoint/2010/main" val="3250398000"/>
      </p:ext>
    </p:extLst>
  </p:cSld>
  <p:clrMapOvr>
    <a:masterClrMapping/>
  </p:clrMapOvr>
  <mc:AlternateContent xmlns:mc="http://schemas.openxmlformats.org/markup-compatibility/2006" xmlns:p14="http://schemas.microsoft.com/office/powerpoint/2010/main">
    <mc:Choice Requires="p14">
      <p:transition spd="slow" p14:dur="2000" advTm="12754"/>
    </mc:Choice>
    <mc:Fallback xmlns="">
      <p:transition spd="slow" advTm="12754"/>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normAutofit/>
          </a:bodyPr>
          <a:lstStyle/>
          <a:p>
            <a:pPr marL="0" indent="0">
              <a:buNone/>
            </a:pPr>
            <a:r>
              <a:rPr lang="en-US" dirty="0"/>
              <a:t>Consequences of general malabsorption:</a:t>
            </a:r>
          </a:p>
          <a:p>
            <a:r>
              <a:rPr lang="en-US" dirty="0"/>
              <a:t>malnutrition (malnutrition) with weight loss</a:t>
            </a:r>
          </a:p>
          <a:p>
            <a:r>
              <a:rPr lang="en-US" dirty="0"/>
              <a:t>protein deficiency</a:t>
            </a:r>
          </a:p>
          <a:p>
            <a:r>
              <a:rPr lang="en-US" dirty="0"/>
              <a:t>insufficient absorption of fat and liposoluble vitamins</a:t>
            </a:r>
          </a:p>
          <a:p>
            <a:r>
              <a:rPr lang="en-US" dirty="0"/>
              <a:t>disorder of calcium metabolism and structure of bone tissue</a:t>
            </a:r>
          </a:p>
          <a:p>
            <a:r>
              <a:rPr lang="en-US" dirty="0"/>
              <a:t>anemia (due to insufficient absorption of iron, vitamin B12 and folic acid)</a:t>
            </a:r>
          </a:p>
        </p:txBody>
      </p:sp>
      <p:sp>
        <p:nvSpPr>
          <p:cNvPr id="4" name="Slide Number Placeholder 3"/>
          <p:cNvSpPr>
            <a:spLocks noGrp="1"/>
          </p:cNvSpPr>
          <p:nvPr>
            <p:ph type="sldNum" sz="quarter" idx="12"/>
          </p:nvPr>
        </p:nvSpPr>
        <p:spPr/>
        <p:txBody>
          <a:bodyPr/>
          <a:lstStyle/>
          <a:p>
            <a:fld id="{73EE0B45-C5B7-45BF-992F-5B9A112D8138}" type="slidenum">
              <a:rPr lang="en-US" smtClean="0"/>
              <a:t>88</a:t>
            </a:fld>
            <a:endParaRPr lang="en-US" dirty="0"/>
          </a:p>
        </p:txBody>
      </p:sp>
    </p:spTree>
    <p:extLst>
      <p:ext uri="{BB962C8B-B14F-4D97-AF65-F5344CB8AC3E}">
        <p14:creationId xmlns:p14="http://schemas.microsoft.com/office/powerpoint/2010/main" val="2920467077"/>
      </p:ext>
    </p:extLst>
  </p:cSld>
  <p:clrMapOvr>
    <a:masterClrMapping/>
  </p:clrMapOvr>
  <mc:AlternateContent xmlns:mc="http://schemas.openxmlformats.org/markup-compatibility/2006" xmlns:p14="http://schemas.microsoft.com/office/powerpoint/2010/main">
    <mc:Choice Requires="p14">
      <p:transition spd="slow" p14:dur="2000" advTm="24965"/>
    </mc:Choice>
    <mc:Fallback xmlns="">
      <p:transition spd="slow" advTm="24965"/>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normAutofit/>
          </a:bodyPr>
          <a:lstStyle/>
          <a:p>
            <a:pPr marL="12700" indent="0">
              <a:lnSpc>
                <a:spcPct val="100000"/>
              </a:lnSpc>
              <a:spcBef>
                <a:spcPts val="770"/>
              </a:spcBef>
              <a:buSzPct val="100000"/>
              <a:buNone/>
              <a:tabLst>
                <a:tab pos="355600" algn="l"/>
              </a:tabLst>
            </a:pPr>
            <a:r>
              <a:rPr lang="en-US" spc="-5" dirty="0">
                <a:cs typeface="Times New Roman"/>
              </a:rPr>
              <a:t>Consequences of general malabsorption:</a:t>
            </a:r>
          </a:p>
          <a:p>
            <a:pPr marL="469900" indent="-457200">
              <a:lnSpc>
                <a:spcPct val="100000"/>
              </a:lnSpc>
              <a:spcBef>
                <a:spcPts val="770"/>
              </a:spcBef>
              <a:buSzPct val="100000"/>
              <a:tabLst>
                <a:tab pos="355600" algn="l"/>
              </a:tabLst>
            </a:pPr>
            <a:r>
              <a:rPr lang="en-US" spc="-5" dirty="0">
                <a:cs typeface="Times New Roman"/>
              </a:rPr>
              <a:t>malnutrition (malnutrition) with weight loss</a:t>
            </a:r>
          </a:p>
          <a:p>
            <a:pPr marL="469900" indent="-457200">
              <a:lnSpc>
                <a:spcPct val="100000"/>
              </a:lnSpc>
              <a:spcBef>
                <a:spcPts val="770"/>
              </a:spcBef>
              <a:buSzPct val="100000"/>
              <a:tabLst>
                <a:tab pos="355600" algn="l"/>
              </a:tabLst>
            </a:pPr>
            <a:r>
              <a:rPr lang="en-US" spc="-5" dirty="0">
                <a:cs typeface="Times New Roman"/>
              </a:rPr>
              <a:t>protein deficiency</a:t>
            </a:r>
          </a:p>
          <a:p>
            <a:pPr marL="469900" indent="-457200">
              <a:lnSpc>
                <a:spcPct val="100000"/>
              </a:lnSpc>
              <a:spcBef>
                <a:spcPts val="770"/>
              </a:spcBef>
              <a:buSzPct val="100000"/>
              <a:tabLst>
                <a:tab pos="355600" algn="l"/>
              </a:tabLst>
            </a:pPr>
            <a:r>
              <a:rPr lang="en-US" spc="-5" dirty="0">
                <a:cs typeface="Times New Roman"/>
              </a:rPr>
              <a:t>insufficient absorption of fat and liposoluble vitamins</a:t>
            </a:r>
          </a:p>
          <a:p>
            <a:pPr marL="469900" indent="-457200">
              <a:lnSpc>
                <a:spcPct val="100000"/>
              </a:lnSpc>
              <a:spcBef>
                <a:spcPts val="770"/>
              </a:spcBef>
              <a:buSzPct val="100000"/>
              <a:tabLst>
                <a:tab pos="355600" algn="l"/>
              </a:tabLst>
            </a:pPr>
            <a:r>
              <a:rPr lang="en-US" spc="-5" dirty="0">
                <a:cs typeface="Times New Roman"/>
              </a:rPr>
              <a:t>disorder of calcium metabolism and structure of bone tissue</a:t>
            </a:r>
          </a:p>
          <a:p>
            <a:pPr marL="469900" indent="-457200">
              <a:lnSpc>
                <a:spcPct val="100000"/>
              </a:lnSpc>
              <a:spcBef>
                <a:spcPts val="770"/>
              </a:spcBef>
              <a:buSzPct val="100000"/>
              <a:tabLst>
                <a:tab pos="355600" algn="l"/>
              </a:tabLst>
            </a:pPr>
            <a:r>
              <a:rPr lang="en-US" spc="-5" dirty="0">
                <a:cs typeface="Times New Roman"/>
              </a:rPr>
              <a:t>anemia (due to insufficient absorption of iron, vitamin B12 and folic acid)</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89</a:t>
            </a:fld>
            <a:endParaRPr lang="en-US" dirty="0"/>
          </a:p>
        </p:txBody>
      </p:sp>
    </p:spTree>
    <p:extLst>
      <p:ext uri="{BB962C8B-B14F-4D97-AF65-F5344CB8AC3E}">
        <p14:creationId xmlns:p14="http://schemas.microsoft.com/office/powerpoint/2010/main" val="891417770"/>
      </p:ext>
    </p:extLst>
  </p:cSld>
  <p:clrMapOvr>
    <a:masterClrMapping/>
  </p:clrMapOvr>
  <mc:AlternateContent xmlns:mc="http://schemas.openxmlformats.org/markup-compatibility/2006" xmlns:p14="http://schemas.microsoft.com/office/powerpoint/2010/main">
    <mc:Choice Requires="p14">
      <p:transition spd="slow" p14:dur="2000" advTm="7919"/>
    </mc:Choice>
    <mc:Fallback xmlns="">
      <p:transition spd="slow" advTm="791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a:xfrm>
            <a:off x="838200" y="1825625"/>
            <a:ext cx="10866120" cy="4351338"/>
          </a:xfrm>
        </p:spPr>
        <p:txBody>
          <a:bodyPr>
            <a:normAutofit/>
          </a:bodyPr>
          <a:lstStyle/>
          <a:p>
            <a:pPr marL="0" indent="0">
              <a:buNone/>
            </a:pPr>
            <a:r>
              <a:rPr lang="en-US" b="1" dirty="0">
                <a:solidFill>
                  <a:srgbClr val="0070C0"/>
                </a:solidFill>
              </a:rPr>
              <a:t>Dysphagia </a:t>
            </a:r>
            <a:r>
              <a:rPr lang="en-US" dirty="0">
                <a:solidFill>
                  <a:schemeClr val="tx2"/>
                </a:solidFill>
              </a:rPr>
              <a:t>can be divided according to the place of origin:</a:t>
            </a:r>
          </a:p>
          <a:p>
            <a:r>
              <a:rPr lang="en-US" dirty="0">
                <a:solidFill>
                  <a:srgbClr val="0070C0"/>
                </a:solidFill>
              </a:rPr>
              <a:t>oral-pharyngeal (oropharyngeal) and</a:t>
            </a:r>
          </a:p>
          <a:p>
            <a:r>
              <a:rPr lang="en-US" dirty="0">
                <a:solidFill>
                  <a:srgbClr val="0070C0"/>
                </a:solidFill>
              </a:rPr>
              <a:t>esophagus</a:t>
            </a:r>
          </a:p>
          <a:p>
            <a:pPr marL="0" indent="0">
              <a:buNone/>
            </a:pPr>
            <a:r>
              <a:rPr lang="en-US" dirty="0">
                <a:solidFill>
                  <a:schemeClr val="tx2"/>
                </a:solidFill>
              </a:rPr>
              <a:t>From the pathophysiological aspect (according to pathogenesis) we can talk about:</a:t>
            </a:r>
          </a:p>
          <a:p>
            <a:r>
              <a:rPr lang="en-US" dirty="0">
                <a:solidFill>
                  <a:srgbClr val="0070C0"/>
                </a:solidFill>
              </a:rPr>
              <a:t>mechanical and</a:t>
            </a:r>
          </a:p>
          <a:p>
            <a:r>
              <a:rPr lang="en-US" dirty="0">
                <a:solidFill>
                  <a:srgbClr val="0070C0"/>
                </a:solidFill>
              </a:rPr>
              <a:t>functional disorders</a:t>
            </a:r>
          </a:p>
          <a:p>
            <a:pPr marL="0" indent="0">
              <a:buNone/>
            </a:pPr>
            <a:r>
              <a:rPr lang="en-US" dirty="0">
                <a:solidFill>
                  <a:schemeClr val="tx2"/>
                </a:solidFill>
              </a:rPr>
              <a:t>(all pathological processes that disrupt the voluntary and/or reflex phase of swallowing)</a:t>
            </a:r>
          </a:p>
        </p:txBody>
      </p:sp>
      <p:sp>
        <p:nvSpPr>
          <p:cNvPr id="4" name="Slide Number Placeholder 3"/>
          <p:cNvSpPr>
            <a:spLocks noGrp="1"/>
          </p:cNvSpPr>
          <p:nvPr>
            <p:ph type="sldNum" sz="quarter" idx="12"/>
          </p:nvPr>
        </p:nvSpPr>
        <p:spPr/>
        <p:txBody>
          <a:bodyPr/>
          <a:lstStyle/>
          <a:p>
            <a:fld id="{73EE0B45-C5B7-45BF-992F-5B9A112D8138}" type="slidenum">
              <a:rPr lang="en-US" smtClean="0"/>
              <a:t>9</a:t>
            </a:fld>
            <a:endParaRPr lang="en-US" dirty="0"/>
          </a:p>
        </p:txBody>
      </p:sp>
    </p:spTree>
    <p:extLst>
      <p:ext uri="{BB962C8B-B14F-4D97-AF65-F5344CB8AC3E}">
        <p14:creationId xmlns:p14="http://schemas.microsoft.com/office/powerpoint/2010/main" val="3655172521"/>
      </p:ext>
    </p:extLst>
  </p:cSld>
  <p:clrMapOvr>
    <a:masterClrMapping/>
  </p:clrMapOvr>
  <mc:AlternateContent xmlns:mc="http://schemas.openxmlformats.org/markup-compatibility/2006" xmlns:p14="http://schemas.microsoft.com/office/powerpoint/2010/main">
    <mc:Choice Requires="p14">
      <p:transition spd="slow" p14:dur="2000" advTm="23045"/>
    </mc:Choice>
    <mc:Fallback xmlns="">
      <p:transition spd="slow" advTm="23045"/>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Pathophysiology of the pancreas</a:t>
            </a:r>
            <a:endParaRPr lang="en-US" dirty="0"/>
          </a:p>
        </p:txBody>
      </p:sp>
      <p:sp>
        <p:nvSpPr>
          <p:cNvPr id="4" name="object 3"/>
          <p:cNvSpPr/>
          <p:nvPr/>
        </p:nvSpPr>
        <p:spPr>
          <a:xfrm>
            <a:off x="1266825" y="1690688"/>
            <a:ext cx="9144000" cy="5027549"/>
          </a:xfrm>
          <a:prstGeom prst="rect">
            <a:avLst/>
          </a:prstGeom>
          <a:blipFill>
            <a:blip r:embed="rId2" cstate="print"/>
            <a:stretch>
              <a:fillRect/>
            </a:stretch>
          </a:blipFill>
        </p:spPr>
        <p:txBody>
          <a:bodyPr wrap="square" lIns="0" tIns="0" rIns="0" bIns="0" rtlCol="0"/>
          <a:lstStyle/>
          <a:p>
            <a:endParaRPr/>
          </a:p>
        </p:txBody>
      </p:sp>
      <p:sp>
        <p:nvSpPr>
          <p:cNvPr id="3" name="Slide Number Placeholder 2"/>
          <p:cNvSpPr>
            <a:spLocks noGrp="1"/>
          </p:cNvSpPr>
          <p:nvPr>
            <p:ph type="sldNum" sz="quarter" idx="12"/>
          </p:nvPr>
        </p:nvSpPr>
        <p:spPr/>
        <p:txBody>
          <a:bodyPr/>
          <a:lstStyle/>
          <a:p>
            <a:fld id="{73EE0B45-C5B7-45BF-992F-5B9A112D8138}" type="slidenum">
              <a:rPr lang="en-US" smtClean="0"/>
              <a:t>90</a:t>
            </a:fld>
            <a:endParaRPr lang="en-US" dirty="0"/>
          </a:p>
        </p:txBody>
      </p:sp>
    </p:spTree>
    <p:extLst>
      <p:ext uri="{BB962C8B-B14F-4D97-AF65-F5344CB8AC3E}">
        <p14:creationId xmlns:p14="http://schemas.microsoft.com/office/powerpoint/2010/main" val="2727860094"/>
      </p:ext>
    </p:extLst>
  </p:cSld>
  <p:clrMapOvr>
    <a:masterClrMapping/>
  </p:clrMapOvr>
  <mc:AlternateContent xmlns:mc="http://schemas.openxmlformats.org/markup-compatibility/2006" xmlns:p14="http://schemas.microsoft.com/office/powerpoint/2010/main">
    <mc:Choice Requires="p14">
      <p:transition spd="slow" p14:dur="2000" advTm="6173"/>
    </mc:Choice>
    <mc:Fallback xmlns="">
      <p:transition spd="slow" advTm="6173"/>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Pathophysiology of the pancreas</a:t>
            </a:r>
            <a:endParaRPr lang="en-US" dirty="0"/>
          </a:p>
        </p:txBody>
      </p:sp>
      <p:sp>
        <p:nvSpPr>
          <p:cNvPr id="3" name="Content Placeholder 2"/>
          <p:cNvSpPr>
            <a:spLocks noGrp="1"/>
          </p:cNvSpPr>
          <p:nvPr>
            <p:ph idx="1"/>
          </p:nvPr>
        </p:nvSpPr>
        <p:spPr>
          <a:xfrm>
            <a:off x="838199" y="1825625"/>
            <a:ext cx="7060475" cy="4351338"/>
          </a:xfrm>
        </p:spPr>
        <p:txBody>
          <a:bodyPr/>
          <a:lstStyle/>
          <a:p>
            <a:r>
              <a:rPr lang="en-US" dirty="0"/>
              <a:t>1500-3000 ml iso-</a:t>
            </a:r>
            <a:r>
              <a:rPr lang="en-US" dirty="0" err="1"/>
              <a:t>osmolar</a:t>
            </a:r>
            <a:r>
              <a:rPr lang="en-US" dirty="0"/>
              <a:t> alkaline liquid</a:t>
            </a:r>
          </a:p>
          <a:p>
            <a:r>
              <a:rPr lang="en-US" dirty="0"/>
              <a:t>20 enzymes necessary for food digestion</a:t>
            </a:r>
          </a:p>
          <a:p>
            <a:r>
              <a:rPr lang="en-US" dirty="0"/>
              <a:t>regulation of pancreatic juice secretion:</a:t>
            </a:r>
          </a:p>
          <a:p>
            <a:pPr marL="0" indent="0">
              <a:buNone/>
            </a:pPr>
            <a:r>
              <a:rPr lang="en-US" dirty="0"/>
              <a:t>   - nervous and</a:t>
            </a:r>
          </a:p>
          <a:p>
            <a:pPr marL="0" indent="0">
              <a:buNone/>
            </a:pPr>
            <a:r>
              <a:rPr lang="en-US" dirty="0"/>
              <a:t>   - humoral (secretin and cholecystokinin)</a:t>
            </a:r>
          </a:p>
        </p:txBody>
      </p:sp>
      <p:sp>
        <p:nvSpPr>
          <p:cNvPr id="4" name="Slide Number Placeholder 3"/>
          <p:cNvSpPr>
            <a:spLocks noGrp="1"/>
          </p:cNvSpPr>
          <p:nvPr>
            <p:ph type="sldNum" sz="quarter" idx="12"/>
          </p:nvPr>
        </p:nvSpPr>
        <p:spPr/>
        <p:txBody>
          <a:bodyPr/>
          <a:lstStyle/>
          <a:p>
            <a:fld id="{73EE0B45-C5B7-45BF-992F-5B9A112D8138}" type="slidenum">
              <a:rPr lang="en-US" smtClean="0"/>
              <a:t>91</a:t>
            </a:fld>
            <a:endParaRPr lang="en-US" dirty="0"/>
          </a:p>
        </p:txBody>
      </p:sp>
      <p:sp>
        <p:nvSpPr>
          <p:cNvPr id="5" name="object 3"/>
          <p:cNvSpPr/>
          <p:nvPr/>
        </p:nvSpPr>
        <p:spPr>
          <a:xfrm>
            <a:off x="7794172" y="1825625"/>
            <a:ext cx="4093027" cy="282677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78655040"/>
      </p:ext>
    </p:extLst>
  </p:cSld>
  <p:clrMapOvr>
    <a:masterClrMapping/>
  </p:clrMapOvr>
  <mc:AlternateContent xmlns:mc="http://schemas.openxmlformats.org/markup-compatibility/2006" xmlns:p14="http://schemas.microsoft.com/office/powerpoint/2010/main">
    <mc:Choice Requires="p14">
      <p:transition spd="slow" p14:dur="2000" advTm="68141"/>
    </mc:Choice>
    <mc:Fallback xmlns="">
      <p:transition spd="slow" advTm="68141"/>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pancreatitis</a:t>
            </a:r>
            <a:endParaRPr lang="en-US" dirty="0"/>
          </a:p>
        </p:txBody>
      </p:sp>
      <p:sp>
        <p:nvSpPr>
          <p:cNvPr id="3" name="Content Placeholder 2"/>
          <p:cNvSpPr>
            <a:spLocks noGrp="1"/>
          </p:cNvSpPr>
          <p:nvPr>
            <p:ph idx="1"/>
          </p:nvPr>
        </p:nvSpPr>
        <p:spPr/>
        <p:txBody>
          <a:bodyPr>
            <a:noAutofit/>
          </a:bodyPr>
          <a:lstStyle/>
          <a:p>
            <a:r>
              <a:rPr lang="en-US" dirty="0"/>
              <a:t>is an acute inflammatory process in the pancreas characterized by various degrees of edema, bleeding and necrosis</a:t>
            </a:r>
          </a:p>
          <a:p>
            <a:r>
              <a:rPr lang="en-US" dirty="0"/>
              <a:t>the basic pathophysiological process is intrapancreatic enzyme activation and autodigestion</a:t>
            </a:r>
            <a:endParaRPr lang="sr-Cyrl-RS"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92</a:t>
            </a:fld>
            <a:endParaRPr lang="en-US" dirty="0"/>
          </a:p>
        </p:txBody>
      </p:sp>
    </p:spTree>
    <p:extLst>
      <p:ext uri="{BB962C8B-B14F-4D97-AF65-F5344CB8AC3E}">
        <p14:creationId xmlns:p14="http://schemas.microsoft.com/office/powerpoint/2010/main" val="2090300987"/>
      </p:ext>
    </p:extLst>
  </p:cSld>
  <p:clrMapOvr>
    <a:masterClrMapping/>
  </p:clrMapOvr>
  <mc:AlternateContent xmlns:mc="http://schemas.openxmlformats.org/markup-compatibility/2006" xmlns:p14="http://schemas.microsoft.com/office/powerpoint/2010/main">
    <mc:Choice Requires="p14">
      <p:transition spd="slow" p14:dur="2000" advTm="18733"/>
    </mc:Choice>
    <mc:Fallback xmlns="">
      <p:transition spd="slow" advTm="18733"/>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pancreatitis</a:t>
            </a:r>
            <a:endParaRPr lang="en-US" dirty="0"/>
          </a:p>
        </p:txBody>
      </p:sp>
      <p:sp>
        <p:nvSpPr>
          <p:cNvPr id="3" name="Content Placeholder 2"/>
          <p:cNvSpPr>
            <a:spLocks noGrp="1"/>
          </p:cNvSpPr>
          <p:nvPr>
            <p:ph idx="1"/>
          </p:nvPr>
        </p:nvSpPr>
        <p:spPr>
          <a:xfrm>
            <a:off x="838200" y="1835785"/>
            <a:ext cx="10515600" cy="4351338"/>
          </a:xfrm>
        </p:spPr>
        <p:txBody>
          <a:bodyPr numCol="2">
            <a:noAutofit/>
          </a:bodyPr>
          <a:lstStyle/>
          <a:p>
            <a:r>
              <a:rPr lang="en-US" dirty="0"/>
              <a:t>etiological factors:</a:t>
            </a:r>
          </a:p>
          <a:p>
            <a:pPr marL="0" indent="0">
              <a:buNone/>
            </a:pPr>
            <a:r>
              <a:rPr lang="en-US" dirty="0"/>
              <a:t>       - diseases of the bile ducts</a:t>
            </a:r>
          </a:p>
          <a:p>
            <a:pPr marL="0" indent="0">
              <a:buNone/>
            </a:pPr>
            <a:r>
              <a:rPr lang="en-US" dirty="0"/>
              <a:t>         (cholelithiasis)</a:t>
            </a:r>
          </a:p>
          <a:p>
            <a:pPr marL="0" indent="0">
              <a:buNone/>
            </a:pPr>
            <a:r>
              <a:rPr lang="en-US" dirty="0"/>
              <a:t>       - alcoholism</a:t>
            </a:r>
          </a:p>
          <a:p>
            <a:pPr marL="0" indent="0">
              <a:buNone/>
            </a:pPr>
            <a:r>
              <a:rPr lang="en-US" dirty="0"/>
              <a:t>       - trauma</a:t>
            </a:r>
          </a:p>
          <a:p>
            <a:pPr marL="0" indent="0">
              <a:buNone/>
            </a:pPr>
            <a:r>
              <a:rPr lang="en-US" dirty="0"/>
              <a:t>       - hypertriglyceridemia</a:t>
            </a:r>
          </a:p>
          <a:p>
            <a:pPr marL="0" indent="0">
              <a:buNone/>
            </a:pPr>
            <a:r>
              <a:rPr lang="en-US" dirty="0"/>
              <a:t>      </a:t>
            </a:r>
          </a:p>
          <a:p>
            <a:endParaRPr lang="en-US" dirty="0"/>
          </a:p>
          <a:p>
            <a:endParaRPr lang="en-US" dirty="0"/>
          </a:p>
          <a:p>
            <a:endParaRPr lang="en-US" dirty="0"/>
          </a:p>
          <a:p>
            <a:pPr marL="0" indent="0">
              <a:buNone/>
            </a:pPr>
            <a:r>
              <a:rPr lang="en-US" dirty="0"/>
              <a:t>       - surgical interventions</a:t>
            </a:r>
          </a:p>
          <a:p>
            <a:pPr marL="0" indent="0">
              <a:buNone/>
            </a:pPr>
            <a:r>
              <a:rPr lang="en-US" dirty="0"/>
              <a:t>       - hypercalcemia</a:t>
            </a:r>
          </a:p>
          <a:p>
            <a:pPr marL="0" indent="0">
              <a:buNone/>
            </a:pPr>
            <a:r>
              <a:rPr lang="en-US" dirty="0"/>
              <a:t>       - viral infections</a:t>
            </a:r>
          </a:p>
          <a:p>
            <a:pPr marL="0" indent="0">
              <a:buNone/>
            </a:pPr>
            <a:r>
              <a:rPr lang="en-US" dirty="0"/>
              <a:t>       - medication administration</a:t>
            </a:r>
          </a:p>
        </p:txBody>
      </p:sp>
      <p:sp>
        <p:nvSpPr>
          <p:cNvPr id="4" name="Slide Number Placeholder 3"/>
          <p:cNvSpPr>
            <a:spLocks noGrp="1"/>
          </p:cNvSpPr>
          <p:nvPr>
            <p:ph type="sldNum" sz="quarter" idx="12"/>
          </p:nvPr>
        </p:nvSpPr>
        <p:spPr/>
        <p:txBody>
          <a:bodyPr/>
          <a:lstStyle/>
          <a:p>
            <a:fld id="{73EE0B45-C5B7-45BF-992F-5B9A112D8138}" type="slidenum">
              <a:rPr lang="en-US" smtClean="0"/>
              <a:t>93</a:t>
            </a:fld>
            <a:endParaRPr lang="en-US" dirty="0"/>
          </a:p>
        </p:txBody>
      </p:sp>
    </p:spTree>
    <p:extLst>
      <p:ext uri="{BB962C8B-B14F-4D97-AF65-F5344CB8AC3E}">
        <p14:creationId xmlns:p14="http://schemas.microsoft.com/office/powerpoint/2010/main" val="1250157227"/>
      </p:ext>
    </p:extLst>
  </p:cSld>
  <p:clrMapOvr>
    <a:masterClrMapping/>
  </p:clrMapOvr>
  <mc:AlternateContent xmlns:mc="http://schemas.openxmlformats.org/markup-compatibility/2006" xmlns:p14="http://schemas.microsoft.com/office/powerpoint/2010/main">
    <mc:Choice Requires="p14">
      <p:transition spd="slow" p14:dur="2000" advTm="56346"/>
    </mc:Choice>
    <mc:Fallback xmlns="">
      <p:transition spd="slow" advTm="56346"/>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p:txBody>
          <a:bodyPr/>
          <a:lstStyle/>
          <a:p>
            <a:pPr marL="469265" indent="-457200">
              <a:lnSpc>
                <a:spcPts val="3190"/>
              </a:lnSpc>
              <a:spcBef>
                <a:spcPts val="95"/>
              </a:spcBef>
              <a:buSzPct val="89285"/>
              <a:tabLst>
                <a:tab pos="356235" algn="l"/>
              </a:tabLst>
            </a:pPr>
            <a:r>
              <a:rPr lang="en-US" spc="-10" dirty="0">
                <a:cs typeface="Times New Roman"/>
              </a:rPr>
              <a:t>activated proteolytic enzymes break down proteins</a:t>
            </a:r>
          </a:p>
          <a:p>
            <a:pPr marL="469265" indent="-457200">
              <a:lnSpc>
                <a:spcPts val="3190"/>
              </a:lnSpc>
              <a:spcBef>
                <a:spcPts val="95"/>
              </a:spcBef>
              <a:buSzPct val="89285"/>
              <a:tabLst>
                <a:tab pos="356235" algn="l"/>
              </a:tabLst>
            </a:pPr>
            <a:r>
              <a:rPr lang="en-US" spc="-10" dirty="0">
                <a:cs typeface="Times New Roman"/>
              </a:rPr>
              <a:t>elastase damages the connective tissue of blood vessels</a:t>
            </a:r>
          </a:p>
          <a:p>
            <a:pPr marL="469265" indent="-457200">
              <a:lnSpc>
                <a:spcPts val="3190"/>
              </a:lnSpc>
              <a:spcBef>
                <a:spcPts val="95"/>
              </a:spcBef>
              <a:buSzPct val="89285"/>
              <a:tabLst>
                <a:tab pos="356235" algn="l"/>
              </a:tabLst>
            </a:pPr>
            <a:r>
              <a:rPr lang="en-US" spc="-10" dirty="0">
                <a:cs typeface="Times New Roman"/>
              </a:rPr>
              <a:t>phospholipase releases lysolecithin which lyses cell membranes</a:t>
            </a:r>
          </a:p>
          <a:p>
            <a:pPr marL="469265" indent="-457200">
              <a:lnSpc>
                <a:spcPts val="3190"/>
              </a:lnSpc>
              <a:spcBef>
                <a:spcPts val="95"/>
              </a:spcBef>
              <a:buSzPct val="89285"/>
              <a:tabLst>
                <a:tab pos="356235" algn="l"/>
              </a:tabLst>
            </a:pPr>
            <a:r>
              <a:rPr lang="en-US" spc="-10" dirty="0">
                <a:cs typeface="Times New Roman"/>
              </a:rPr>
              <a:t>lipases break down triglycerides and release fatty acids</a:t>
            </a:r>
          </a:p>
          <a:p>
            <a:pPr marL="469265" indent="-457200">
              <a:lnSpc>
                <a:spcPts val="3190"/>
              </a:lnSpc>
              <a:spcBef>
                <a:spcPts val="95"/>
              </a:spcBef>
              <a:buSzPct val="89285"/>
              <a:tabLst>
                <a:tab pos="356235" algn="l"/>
              </a:tabLst>
            </a:pPr>
            <a:r>
              <a:rPr lang="en-US" spc="-10" dirty="0">
                <a:cs typeface="Times New Roman"/>
              </a:rPr>
              <a:t>degradation products attract leukocytes and inflammation occurs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94</a:t>
            </a:fld>
            <a:endParaRPr lang="en-US" dirty="0"/>
          </a:p>
        </p:txBody>
      </p:sp>
    </p:spTree>
    <p:extLst>
      <p:ext uri="{BB962C8B-B14F-4D97-AF65-F5344CB8AC3E}">
        <p14:creationId xmlns:p14="http://schemas.microsoft.com/office/powerpoint/2010/main" val="728645429"/>
      </p:ext>
    </p:extLst>
  </p:cSld>
  <p:clrMapOvr>
    <a:masterClrMapping/>
  </p:clrMapOvr>
  <mc:AlternateContent xmlns:mc="http://schemas.openxmlformats.org/markup-compatibility/2006" xmlns:p14="http://schemas.microsoft.com/office/powerpoint/2010/main">
    <mc:Choice Requires="p14">
      <p:transition spd="slow" p14:dur="2000" advTm="21874"/>
    </mc:Choice>
    <mc:Fallback xmlns="">
      <p:transition spd="slow" advTm="21874"/>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a:xfrm>
            <a:off x="838200" y="1825625"/>
            <a:ext cx="11125200" cy="4351338"/>
          </a:xfrm>
        </p:spPr>
        <p:txBody>
          <a:bodyPr/>
          <a:lstStyle/>
          <a:p>
            <a:pPr marL="469265" marR="754380" indent="-457200">
              <a:lnSpc>
                <a:spcPts val="3020"/>
              </a:lnSpc>
              <a:spcBef>
                <a:spcPts val="480"/>
              </a:spcBef>
              <a:buSzPct val="89285"/>
              <a:tabLst>
                <a:tab pos="356235" algn="l"/>
              </a:tabLst>
            </a:pPr>
            <a:r>
              <a:rPr lang="en-US" spc="-5" dirty="0">
                <a:cs typeface="Times New Roman"/>
              </a:rPr>
              <a:t>pancreatic enzymes pass into extracellular fluid and blood</a:t>
            </a:r>
          </a:p>
          <a:p>
            <a:pPr marL="469265" marR="754380" indent="-457200">
              <a:lnSpc>
                <a:spcPts val="3020"/>
              </a:lnSpc>
              <a:spcBef>
                <a:spcPts val="480"/>
              </a:spcBef>
              <a:buSzPct val="89285"/>
              <a:tabLst>
                <a:tab pos="356235" algn="l"/>
              </a:tabLst>
            </a:pPr>
            <a:r>
              <a:rPr lang="en-US" spc="-5" dirty="0">
                <a:cs typeface="Times New Roman"/>
              </a:rPr>
              <a:t>enzymes in the pleural and peritoneal space, effusion</a:t>
            </a:r>
          </a:p>
          <a:p>
            <a:pPr marL="469265" marR="754380" indent="-457200">
              <a:lnSpc>
                <a:spcPts val="3020"/>
              </a:lnSpc>
              <a:spcBef>
                <a:spcPts val="480"/>
              </a:spcBef>
              <a:buSzPct val="89285"/>
              <a:tabLst>
                <a:tab pos="356235" algn="l"/>
              </a:tabLst>
            </a:pPr>
            <a:r>
              <a:rPr lang="en-US" spc="-5" dirty="0">
                <a:cs typeface="Times New Roman"/>
              </a:rPr>
              <a:t>potassium comes out of the damaged cells and hyperkalemia occurs, and if K is lost through vomiting, hypokalemia can also occur</a:t>
            </a:r>
          </a:p>
          <a:p>
            <a:pPr marL="469265" marR="754380" indent="-457200">
              <a:lnSpc>
                <a:spcPts val="3020"/>
              </a:lnSpc>
              <a:spcBef>
                <a:spcPts val="480"/>
              </a:spcBef>
              <a:buSzPct val="89285"/>
              <a:tabLst>
                <a:tab pos="356235" algn="l"/>
              </a:tabLst>
            </a:pPr>
            <a:r>
              <a:rPr lang="en-US" spc="-5" dirty="0">
                <a:cs typeface="Times New Roman"/>
              </a:rPr>
              <a:t>calcium enters the necrotic tissue of the pancreas, forms insoluble salts with fatty acids, and hypocalcemia develops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95</a:t>
            </a:fld>
            <a:endParaRPr lang="en-US" dirty="0"/>
          </a:p>
        </p:txBody>
      </p:sp>
    </p:spTree>
    <p:extLst>
      <p:ext uri="{BB962C8B-B14F-4D97-AF65-F5344CB8AC3E}">
        <p14:creationId xmlns:p14="http://schemas.microsoft.com/office/powerpoint/2010/main" val="1824450610"/>
      </p:ext>
    </p:extLst>
  </p:cSld>
  <p:clrMapOvr>
    <a:masterClrMapping/>
  </p:clrMapOvr>
  <mc:AlternateContent xmlns:mc="http://schemas.openxmlformats.org/markup-compatibility/2006" xmlns:p14="http://schemas.microsoft.com/office/powerpoint/2010/main">
    <mc:Choice Requires="p14">
      <p:transition spd="slow" p14:dur="2000" advTm="32574"/>
    </mc:Choice>
    <mc:Fallback xmlns="">
      <p:transition spd="slow" advTm="32574"/>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p:txBody>
          <a:bodyPr>
            <a:normAutofit/>
          </a:bodyPr>
          <a:lstStyle/>
          <a:p>
            <a:pPr marL="355600" marR="232410" indent="-342900">
              <a:lnSpc>
                <a:spcPct val="90100"/>
              </a:lnSpc>
              <a:spcBef>
                <a:spcPts val="385"/>
              </a:spcBef>
              <a:buSzPct val="89583"/>
              <a:tabLst>
                <a:tab pos="354965" algn="l"/>
                <a:tab pos="355600" algn="l"/>
                <a:tab pos="4429125" algn="l"/>
              </a:tabLst>
            </a:pPr>
            <a:r>
              <a:rPr lang="en-US" sz="2600" dirty="0">
                <a:cs typeface="Times New Roman"/>
              </a:rPr>
              <a:t>plasma or blood comes out of blood vessels (with fluid loss through vomiting) → hypovolemia and hypotension</a:t>
            </a:r>
          </a:p>
          <a:p>
            <a:pPr marL="355600" marR="232410" indent="-342900">
              <a:lnSpc>
                <a:spcPct val="90100"/>
              </a:lnSpc>
              <a:spcBef>
                <a:spcPts val="385"/>
              </a:spcBef>
              <a:buSzPct val="89583"/>
              <a:tabLst>
                <a:tab pos="354965" algn="l"/>
                <a:tab pos="355600" algn="l"/>
                <a:tab pos="4429125" algn="l"/>
              </a:tabLst>
            </a:pPr>
            <a:r>
              <a:rPr lang="en-US" sz="2600" dirty="0">
                <a:cs typeface="Times New Roman"/>
              </a:rPr>
              <a:t>hypovolemia → hypoxia and dysfunction of numerous organs: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renal insufficiency of the prerenal type or true renal insufficiency (due to acute tubule necrosis)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non-cardiogenic pulmonary edema</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lactic acidosis (due to cellular metabolism disorders)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ketoacidosis (if insulin secretion is reduced)</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paralytic ileus (due to hypokalemia)</a:t>
            </a:r>
            <a:endParaRPr lang="en-US" sz="2600" dirty="0"/>
          </a:p>
        </p:txBody>
      </p:sp>
      <p:sp>
        <p:nvSpPr>
          <p:cNvPr id="4" name="Slide Number Placeholder 3"/>
          <p:cNvSpPr>
            <a:spLocks noGrp="1"/>
          </p:cNvSpPr>
          <p:nvPr>
            <p:ph type="sldNum" sz="quarter" idx="12"/>
          </p:nvPr>
        </p:nvSpPr>
        <p:spPr/>
        <p:txBody>
          <a:bodyPr/>
          <a:lstStyle/>
          <a:p>
            <a:fld id="{73EE0B45-C5B7-45BF-992F-5B9A112D8138}" type="slidenum">
              <a:rPr lang="en-US" smtClean="0"/>
              <a:t>96</a:t>
            </a:fld>
            <a:endParaRPr lang="en-US" dirty="0"/>
          </a:p>
        </p:txBody>
      </p:sp>
    </p:spTree>
    <p:extLst>
      <p:ext uri="{BB962C8B-B14F-4D97-AF65-F5344CB8AC3E}">
        <p14:creationId xmlns:p14="http://schemas.microsoft.com/office/powerpoint/2010/main" val="942704866"/>
      </p:ext>
    </p:extLst>
  </p:cSld>
  <p:clrMapOvr>
    <a:masterClrMapping/>
  </p:clrMapOvr>
  <mc:AlternateContent xmlns:mc="http://schemas.openxmlformats.org/markup-compatibility/2006" xmlns:p14="http://schemas.microsoft.com/office/powerpoint/2010/main">
    <mc:Choice Requires="p14">
      <p:transition spd="slow" p14:dur="2000" advTm="25199"/>
    </mc:Choice>
    <mc:Fallback xmlns="">
      <p:transition spd="slow" advTm="25199"/>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descr="Al-Qassim University Faculty of Medicine Phase II – Year III GIT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095"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97</a:t>
            </a:fld>
            <a:endParaRPr lang="en-US" dirty="0"/>
          </a:p>
        </p:txBody>
      </p:sp>
    </p:spTree>
    <p:extLst>
      <p:ext uri="{BB962C8B-B14F-4D97-AF65-F5344CB8AC3E}">
        <p14:creationId xmlns:p14="http://schemas.microsoft.com/office/powerpoint/2010/main" val="2376241233"/>
      </p:ext>
    </p:extLst>
  </p:cSld>
  <p:clrMapOvr>
    <a:masterClrMapping/>
  </p:clrMapOvr>
  <mc:AlternateContent xmlns:mc="http://schemas.openxmlformats.org/markup-compatibility/2006" xmlns:p14="http://schemas.microsoft.com/office/powerpoint/2010/main">
    <mc:Choice Requires="p14">
      <p:transition spd="slow" p14:dur="2000" advTm="7249"/>
    </mc:Choice>
    <mc:Fallback xmlns="">
      <p:transition spd="slow" advTm="7249"/>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Complications of acute pancreatitis</a:t>
            </a:r>
            <a:endParaRPr lang="en-US" dirty="0"/>
          </a:p>
        </p:txBody>
      </p:sp>
      <p:sp>
        <p:nvSpPr>
          <p:cNvPr id="3" name="Content Placeholder 2"/>
          <p:cNvSpPr>
            <a:spLocks noGrp="1"/>
          </p:cNvSpPr>
          <p:nvPr>
            <p:ph idx="1"/>
          </p:nvPr>
        </p:nvSpPr>
        <p:spPr/>
        <p:txBody>
          <a:bodyPr/>
          <a:lstStyle/>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cardiovascular - </a:t>
            </a:r>
            <a:r>
              <a:rPr lang="en-US" spc="-5" dirty="0">
                <a:cs typeface="Times New Roman"/>
              </a:rPr>
              <a:t>hypotension/shock (due to hypovolemia)</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hematological - </a:t>
            </a:r>
            <a:r>
              <a:rPr lang="en-US" spc="-5" dirty="0">
                <a:cs typeface="Times New Roman"/>
              </a:rPr>
              <a:t>anemia (blood loss, DIK, leukocytosis due to generalized inflammation or secondary infections)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respiratory - </a:t>
            </a:r>
            <a:r>
              <a:rPr lang="en-US" spc="-5" dirty="0">
                <a:cs typeface="Times New Roman"/>
              </a:rPr>
              <a:t>atelectasis, pneumonia, pleural effusion, ARDS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gastrointestinal – </a:t>
            </a:r>
            <a:r>
              <a:rPr lang="en-US" spc="-5" dirty="0">
                <a:cs typeface="Times New Roman"/>
              </a:rPr>
              <a:t>bleeding</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renal - </a:t>
            </a:r>
            <a:r>
              <a:rPr lang="en-US" spc="-5" dirty="0">
                <a:cs typeface="Times New Roman"/>
              </a:rPr>
              <a:t>oliguria, acute tubule necrosis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metabolic - </a:t>
            </a:r>
            <a:r>
              <a:rPr lang="en-US" spc="-5" dirty="0">
                <a:cs typeface="Times New Roman"/>
              </a:rPr>
              <a:t>hyperglycemia, hypocalcemia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98</a:t>
            </a:fld>
            <a:endParaRPr lang="en-US" dirty="0"/>
          </a:p>
        </p:txBody>
      </p:sp>
    </p:spTree>
    <p:extLst>
      <p:ext uri="{BB962C8B-B14F-4D97-AF65-F5344CB8AC3E}">
        <p14:creationId xmlns:p14="http://schemas.microsoft.com/office/powerpoint/2010/main" val="1693396094"/>
      </p:ext>
    </p:extLst>
  </p:cSld>
  <p:clrMapOvr>
    <a:masterClrMapping/>
  </p:clrMapOvr>
  <mc:AlternateContent xmlns:mc="http://schemas.openxmlformats.org/markup-compatibility/2006" xmlns:p14="http://schemas.microsoft.com/office/powerpoint/2010/main">
    <mc:Choice Requires="p14">
      <p:transition spd="slow" p14:dur="2000" advTm="7371"/>
    </mc:Choice>
    <mc:Fallback xmlns="">
      <p:transition spd="slow" advTm="7371"/>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Diagnosis of acute pancreatitis</a:t>
            </a:r>
            <a:endParaRPr lang="en-US" dirty="0"/>
          </a:p>
        </p:txBody>
      </p:sp>
      <p:sp>
        <p:nvSpPr>
          <p:cNvPr id="3" name="Content Placeholder 2"/>
          <p:cNvSpPr>
            <a:spLocks noGrp="1"/>
          </p:cNvSpPr>
          <p:nvPr>
            <p:ph idx="1"/>
          </p:nvPr>
        </p:nvSpPr>
        <p:spPr/>
        <p:txBody>
          <a:bodyPr>
            <a:normAutofit/>
          </a:bodyPr>
          <a:lstStyle/>
          <a:p>
            <a:r>
              <a:rPr lang="en-US" dirty="0"/>
              <a:t>it is known that acute pancreatitis is one of the most serious and life-threatening conditions in abdominal pathology</a:t>
            </a:r>
          </a:p>
          <a:p>
            <a:r>
              <a:rPr lang="en-US" dirty="0"/>
              <a:t>activated enzymes perform autodigestion of pancreatic tissue followed by bleeding and necrosis</a:t>
            </a:r>
          </a:p>
          <a:p>
            <a:r>
              <a:rPr lang="en-US" dirty="0"/>
              <a:t>many changes occur in the patient's blood: leukocytosis, hyperglycemia, hypocalcemia...</a:t>
            </a:r>
          </a:p>
          <a:p>
            <a:r>
              <a:rPr lang="en-US" dirty="0"/>
              <a:t>increased activity of pancreatic amylase in serum and urine</a:t>
            </a:r>
          </a:p>
          <a:p>
            <a:r>
              <a:rPr lang="en-US" dirty="0"/>
              <a:t>increased enzyme activity does not correlate with the extent of tissue necrosis</a:t>
            </a:r>
          </a:p>
        </p:txBody>
      </p:sp>
      <p:sp>
        <p:nvSpPr>
          <p:cNvPr id="4" name="Slide Number Placeholder 3"/>
          <p:cNvSpPr>
            <a:spLocks noGrp="1"/>
          </p:cNvSpPr>
          <p:nvPr>
            <p:ph type="sldNum" sz="quarter" idx="12"/>
          </p:nvPr>
        </p:nvSpPr>
        <p:spPr/>
        <p:txBody>
          <a:bodyPr/>
          <a:lstStyle/>
          <a:p>
            <a:fld id="{73EE0B45-C5B7-45BF-992F-5B9A112D8138}" type="slidenum">
              <a:rPr lang="en-US" smtClean="0"/>
              <a:t>99</a:t>
            </a:fld>
            <a:endParaRPr lang="en-US" dirty="0"/>
          </a:p>
        </p:txBody>
      </p:sp>
    </p:spTree>
    <p:extLst>
      <p:ext uri="{BB962C8B-B14F-4D97-AF65-F5344CB8AC3E}">
        <p14:creationId xmlns:p14="http://schemas.microsoft.com/office/powerpoint/2010/main" val="4221367122"/>
      </p:ext>
    </p:extLst>
  </p:cSld>
  <p:clrMapOvr>
    <a:masterClrMapping/>
  </p:clrMapOvr>
  <mc:AlternateContent xmlns:mc="http://schemas.openxmlformats.org/markup-compatibility/2006" xmlns:p14="http://schemas.microsoft.com/office/powerpoint/2010/main">
    <mc:Choice Requires="p14">
      <p:transition spd="slow" p14:dur="2000" advTm="28658"/>
    </mc:Choice>
    <mc:Fallback xmlns="">
      <p:transition spd="slow" advTm="28658"/>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3902</TotalTime>
  <Words>5129</Words>
  <Application>Microsoft Office PowerPoint</Application>
  <PresentationFormat>Custom</PresentationFormat>
  <Paragraphs>797</Paragraphs>
  <Slides>109</Slides>
  <Notes>0</Notes>
  <HiddenSlides>0</HiddenSlides>
  <MMClips>0</MMClips>
  <ScaleCrop>false</ScaleCrop>
  <HeadingPairs>
    <vt:vector size="4" baseType="variant">
      <vt:variant>
        <vt:lpstr>Theme</vt:lpstr>
      </vt:variant>
      <vt:variant>
        <vt:i4>1</vt:i4>
      </vt:variant>
      <vt:variant>
        <vt:lpstr>Slide Titles</vt:lpstr>
      </vt:variant>
      <vt:variant>
        <vt:i4>109</vt:i4>
      </vt:variant>
    </vt:vector>
  </HeadingPairs>
  <TitlesOfParts>
    <vt:vector size="110" baseType="lpstr">
      <vt:lpstr>Office Theme</vt:lpstr>
      <vt:lpstr>PATHOPHYSIOLOGY GASTROINTESTINAL SYSTEM</vt:lpstr>
      <vt:lpstr>Structure and function gastrointestinal system</vt:lpstr>
      <vt:lpstr>Gastrointestinal system structure and function</vt:lpstr>
      <vt:lpstr>Gastrointestinal system structure and function</vt:lpstr>
      <vt:lpstr>Digestive function disorders</vt:lpstr>
      <vt:lpstr>Disorders of the motor function of the pharynx and esophagus</vt:lpstr>
      <vt:lpstr>Swallow disorders</vt:lpstr>
      <vt:lpstr>Swallow disorders</vt:lpstr>
      <vt:lpstr>Swallow disorders</vt:lpstr>
      <vt:lpstr>Division of dysphphia by place of creation</vt:lpstr>
      <vt:lpstr>Mechanical causes of dysphagi</vt:lpstr>
      <vt:lpstr>Functional causes of dysphagi</vt:lpstr>
      <vt:lpstr>Ahalasia - cardiospasm</vt:lpstr>
      <vt:lpstr>Ahalasia</vt:lpstr>
      <vt:lpstr>Ahalasia</vt:lpstr>
      <vt:lpstr>PowerPoint Presentation</vt:lpstr>
      <vt:lpstr>Gastric reflux</vt:lpstr>
      <vt:lpstr>PowerPoint Presentation</vt:lpstr>
      <vt:lpstr>Gastric reflux</vt:lpstr>
      <vt:lpstr>PowerPoint Presentation</vt:lpstr>
      <vt:lpstr>Hiatus Hernia</vt:lpstr>
      <vt:lpstr>PowerPoint Presentation</vt:lpstr>
      <vt:lpstr>Hiatus Hernia</vt:lpstr>
      <vt:lpstr>Hiatus Hernia</vt:lpstr>
      <vt:lpstr>Motor function disorders</vt:lpstr>
      <vt:lpstr>Gastroptosis</vt:lpstr>
      <vt:lpstr>Hypermothylty of the stomach</vt:lpstr>
      <vt:lpstr>Hypomothylty of the stomach</vt:lpstr>
      <vt:lpstr>Hypomothylty of the stomach</vt:lpstr>
      <vt:lpstr>Aggravated stomach discharge</vt:lpstr>
      <vt:lpstr>Aggravated stomach discharge</vt:lpstr>
      <vt:lpstr>Gastroparez</vt:lpstr>
      <vt:lpstr>Acute stomach dilatation</vt:lpstr>
      <vt:lpstr>Dumping syndrome</vt:lpstr>
      <vt:lpstr>Vomiting</vt:lpstr>
      <vt:lpstr>Vomiting</vt:lpstr>
      <vt:lpstr>Vomiting</vt:lpstr>
      <vt:lpstr>Intestinal mothylith and passage disorders</vt:lpstr>
      <vt:lpstr>Hypermothylity</vt:lpstr>
      <vt:lpstr>Hypomothylity</vt:lpstr>
      <vt:lpstr>Megacolon</vt:lpstr>
      <vt:lpstr>Ileus</vt:lpstr>
      <vt:lpstr>Mechanical ileus</vt:lpstr>
      <vt:lpstr>Mechanical ileus</vt:lpstr>
      <vt:lpstr>Functional ileus</vt:lpstr>
      <vt:lpstr>PowerPoint Presentation</vt:lpstr>
      <vt:lpstr>Irritating Column Syndrome</vt:lpstr>
      <vt:lpstr>Constipation</vt:lpstr>
      <vt:lpstr>Constipation</vt:lpstr>
      <vt:lpstr>Disorders of secretion</vt:lpstr>
      <vt:lpstr>Secretion disorder in the mouth and esophagus</vt:lpstr>
      <vt:lpstr>Gastric secretion</vt:lpstr>
      <vt:lpstr>Gastric secretion</vt:lpstr>
      <vt:lpstr>Disorders of gastric juice secretion</vt:lpstr>
      <vt:lpstr>Disorders of secretion in the stomach and duadenum</vt:lpstr>
      <vt:lpstr>Disorders of secretion in the stomach and duadenum</vt:lpstr>
      <vt:lpstr>Disorders of secretion in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"Stress ulcer"</vt:lpstr>
      <vt:lpstr>Pathogenesis of "stress ulcers"</vt:lpstr>
      <vt:lpstr>The role of stress in the pathogenesis of peptic ulcer</vt:lpstr>
      <vt:lpstr>Complications of ulcers</vt:lpstr>
      <vt:lpstr>Gastrin (Zollinger Ellison syndrome)</vt:lpstr>
      <vt:lpstr>Gastrin (Zollinger Ellison syndrome)</vt:lpstr>
      <vt:lpstr>Inflammatory bowel diseases</vt:lpstr>
      <vt:lpstr>Inflammatory bowel diseases</vt:lpstr>
      <vt:lpstr>Ulcerative colitis</vt:lpstr>
      <vt:lpstr>Ulcerative colitis</vt:lpstr>
      <vt:lpstr>Regional enteritis</vt:lpstr>
      <vt:lpstr>Etiopathogenesis diarrhea</vt:lpstr>
      <vt:lpstr>Etiopathogenesis diarrhea</vt:lpstr>
      <vt:lpstr>Osmotic diarrhea</vt:lpstr>
      <vt:lpstr>Secretory diarrhea</vt:lpstr>
      <vt:lpstr>Diarrhea due to motility disorders</vt:lpstr>
      <vt:lpstr>Consequences of diarrhea</vt:lpstr>
      <vt:lpstr>Intestinal malabsorption syndromes</vt:lpstr>
      <vt:lpstr>Intestinal malabsorption syndromes</vt:lpstr>
      <vt:lpstr>Disorders of intraluminal processes of digestion</vt:lpstr>
      <vt:lpstr>Disorders of intestinal mucosa function</vt:lpstr>
      <vt:lpstr>General absorption disorders</vt:lpstr>
      <vt:lpstr>General absorption disorders</vt:lpstr>
      <vt:lpstr>General absorption disorders</vt:lpstr>
      <vt:lpstr>General absorption disorders</vt:lpstr>
      <vt:lpstr>Pathophysiology of the pancreas</vt:lpstr>
      <vt:lpstr>Pathophysiology of the pancreas</vt:lpstr>
      <vt:lpstr>Acute pancreatitis</vt:lpstr>
      <vt:lpstr>Acute pancreatitis</vt:lpstr>
      <vt:lpstr>Pathogenesis of acute pancreatitis</vt:lpstr>
      <vt:lpstr>Pathogenesis of acute pancreatitis</vt:lpstr>
      <vt:lpstr>Pathogenesis of acute pancreatitis</vt:lpstr>
      <vt:lpstr>PowerPoint Presentation</vt:lpstr>
      <vt:lpstr>Complications of acute pancreatitis</vt:lpstr>
      <vt:lpstr>Diagnosis of acute pancreatitis</vt:lpstr>
      <vt:lpstr>Chronic pancreatitis</vt:lpstr>
      <vt:lpstr>Chronic pancreatitis</vt:lpstr>
      <vt:lpstr>PowerPoint Presentation</vt:lpstr>
      <vt:lpstr>Chronic pancreatitis</vt:lpstr>
      <vt:lpstr>Pancreatic insufficiency</vt:lpstr>
      <vt:lpstr>Pancreatic insufficiency</vt:lpstr>
      <vt:lpstr>Cystic fibrosis</vt:lpstr>
      <vt:lpstr>Cystic fibrosis</vt:lpstr>
      <vt:lpstr>PowerPoint Presentation</vt:lpstr>
      <vt:lpstr>THANK YOU FOR YOUR ATTENTION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ПАТОФИЗИОЛОГИЈА ГАСТРОИНТЕСТИНАЛНОГ ТРАКТА</dc:title>
  <dc:creator>Ilija Jeftic</dc:creator>
  <cp:lastModifiedBy>User</cp:lastModifiedBy>
  <cp:revision>139</cp:revision>
  <dcterms:created xsi:type="dcterms:W3CDTF">2020-08-24T16:14:45Z</dcterms:created>
  <dcterms:modified xsi:type="dcterms:W3CDTF">2023-09-10T08:19:19Z</dcterms:modified>
</cp:coreProperties>
</file>